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03" r:id="rId3"/>
    <p:sldId id="258" r:id="rId4"/>
    <p:sldId id="259" r:id="rId5"/>
    <p:sldId id="260" r:id="rId6"/>
    <p:sldId id="261" r:id="rId7"/>
    <p:sldId id="304" r:id="rId8"/>
    <p:sldId id="305" r:id="rId9"/>
    <p:sldId id="306" r:id="rId10"/>
    <p:sldId id="268" r:id="rId11"/>
    <p:sldId id="265" r:id="rId12"/>
    <p:sldId id="269" r:id="rId13"/>
    <p:sldId id="271" r:id="rId14"/>
    <p:sldId id="272" r:id="rId15"/>
    <p:sldId id="309" r:id="rId16"/>
    <p:sldId id="273" r:id="rId17"/>
    <p:sldId id="274" r:id="rId18"/>
    <p:sldId id="275" r:id="rId19"/>
    <p:sldId id="276" r:id="rId20"/>
    <p:sldId id="277" r:id="rId21"/>
    <p:sldId id="30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6B"/>
    <a:srgbClr val="FFF36B"/>
    <a:srgbClr val="615C29"/>
    <a:srgbClr val="756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6C2E1-6578-4827-882F-A0BDBBB1314E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D6D10-409A-4CAE-8C7B-070CB323B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4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5B555-7100-4285-9AD5-4C99DEA7EC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2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99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83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95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94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2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8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27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61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37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09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60C7-6726-4828-87DD-4DD5199A45B1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CDE19-304A-440A-9EDD-2022724B8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47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gif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gif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0" Type="http://schemas.openxmlformats.org/officeDocument/2006/relationships/image" Target="../media/image82.pn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407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IOT TECHNOLOGY STACK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799" y="838200"/>
            <a:ext cx="11299065" cy="5317901"/>
            <a:chOff x="15389" y="1524000"/>
            <a:chExt cx="8976211" cy="5334000"/>
          </a:xfrm>
        </p:grpSpPr>
        <p:grpSp>
          <p:nvGrpSpPr>
            <p:cNvPr id="4" name="Group 39"/>
            <p:cNvGrpSpPr/>
            <p:nvPr/>
          </p:nvGrpSpPr>
          <p:grpSpPr>
            <a:xfrm>
              <a:off x="15389" y="1828800"/>
              <a:ext cx="1965811" cy="4897195"/>
              <a:chOff x="76200" y="1295400"/>
              <a:chExt cx="1965811" cy="4897195"/>
            </a:xfrm>
          </p:grpSpPr>
          <p:pic>
            <p:nvPicPr>
              <p:cNvPr id="49" name="Picture 34" descr="Image result for ARM chip 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4800" y="1295400"/>
                <a:ext cx="1282828" cy="381000"/>
              </a:xfrm>
              <a:prstGeom prst="rect">
                <a:avLst/>
              </a:prstGeom>
              <a:noFill/>
            </p:spPr>
          </p:pic>
          <p:pic>
            <p:nvPicPr>
              <p:cNvPr id="50" name="Picture 36" descr="Image result for AVR chip 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" y="1752600"/>
                <a:ext cx="1213130" cy="533400"/>
              </a:xfrm>
              <a:prstGeom prst="rect">
                <a:avLst/>
              </a:prstGeom>
              <a:noFill/>
            </p:spPr>
          </p:pic>
          <p:pic>
            <p:nvPicPr>
              <p:cNvPr id="51" name="Picture 38" descr="Image result for microchip 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4800" y="2286000"/>
                <a:ext cx="1219200" cy="631869"/>
              </a:xfrm>
              <a:prstGeom prst="rect">
                <a:avLst/>
              </a:prstGeom>
              <a:noFill/>
            </p:spPr>
          </p:pic>
          <p:pic>
            <p:nvPicPr>
              <p:cNvPr id="52" name="Picture 40" descr="Image result for intel chip 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04800" y="3048000"/>
                <a:ext cx="1143000" cy="754380"/>
              </a:xfrm>
              <a:prstGeom prst="rect">
                <a:avLst/>
              </a:prstGeom>
              <a:noFill/>
            </p:spPr>
          </p:pic>
          <p:pic>
            <p:nvPicPr>
              <p:cNvPr id="53" name="Picture 42" descr="Image result for Texas instruments 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2400" y="3886200"/>
                <a:ext cx="1676400" cy="503683"/>
              </a:xfrm>
              <a:prstGeom prst="rect">
                <a:avLst/>
              </a:prstGeom>
              <a:noFill/>
            </p:spPr>
          </p:pic>
          <p:pic>
            <p:nvPicPr>
              <p:cNvPr id="54" name="Picture 44" descr="Related imag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6200" y="4410074"/>
                <a:ext cx="1965811" cy="619126"/>
              </a:xfrm>
              <a:prstGeom prst="rect">
                <a:avLst/>
              </a:prstGeom>
              <a:noFill/>
            </p:spPr>
          </p:pic>
          <p:pic>
            <p:nvPicPr>
              <p:cNvPr id="55" name="Picture 46" descr="Related imag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57200" y="5029200"/>
                <a:ext cx="838200" cy="838200"/>
              </a:xfrm>
              <a:prstGeom prst="rect">
                <a:avLst/>
              </a:prstGeom>
              <a:noFill/>
            </p:spPr>
          </p:pic>
          <p:pic>
            <p:nvPicPr>
              <p:cNvPr id="56" name="Picture 48" descr="Image result for nvidia  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8600" y="5943600"/>
                <a:ext cx="1314450" cy="248995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Group 43"/>
            <p:cNvGrpSpPr/>
            <p:nvPr/>
          </p:nvGrpSpPr>
          <p:grpSpPr>
            <a:xfrm>
              <a:off x="1600200" y="1752600"/>
              <a:ext cx="1676400" cy="5105400"/>
              <a:chOff x="2286000" y="1447800"/>
              <a:chExt cx="1676400" cy="5105400"/>
            </a:xfrm>
          </p:grpSpPr>
          <p:grpSp>
            <p:nvGrpSpPr>
              <p:cNvPr id="39" name="Group 42"/>
              <p:cNvGrpSpPr/>
              <p:nvPr/>
            </p:nvGrpSpPr>
            <p:grpSpPr>
              <a:xfrm>
                <a:off x="2400298" y="1447800"/>
                <a:ext cx="1485902" cy="5105400"/>
                <a:chOff x="2438400" y="1447800"/>
                <a:chExt cx="1485902" cy="5105400"/>
              </a:xfrm>
            </p:grpSpPr>
            <p:pic>
              <p:nvPicPr>
                <p:cNvPr id="41" name="Picture 13" descr="Image result for zigbee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514600" y="2895600"/>
                  <a:ext cx="1143000" cy="1143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2" name="Picture 9" descr="Image result for bluetooth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911907" y="1997507"/>
                  <a:ext cx="647241" cy="647241"/>
                </a:xfrm>
                <a:prstGeom prst="rect">
                  <a:avLst/>
                </a:prstGeom>
                <a:noFill/>
              </p:spPr>
            </p:pic>
            <p:pic>
              <p:nvPicPr>
                <p:cNvPr id="43" name="Picture 11" descr="Image result for wifi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2667000" y="4267200"/>
                  <a:ext cx="990600" cy="6869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44" name="Picture 15" descr="Image result for 4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2781302" y="5791200"/>
                  <a:ext cx="76200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5" name="Picture 19" descr="Image result for lorawan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590800" y="5029200"/>
                  <a:ext cx="1295400" cy="4188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6" name="Picture 20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2438400" y="2743200"/>
                  <a:ext cx="1485902" cy="395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50" descr="Image result for NB IOT  png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2590800" y="5410200"/>
                  <a:ext cx="1143000" cy="5724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48" name="Picture 47" descr="Image result for NFC png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2819400" y="1447800"/>
                  <a:ext cx="685800" cy="68580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40" name="Picture 17" descr="Image result for 6lowpan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286000" y="3581400"/>
                <a:ext cx="1676400" cy="838200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Group 53"/>
            <p:cNvGrpSpPr/>
            <p:nvPr/>
          </p:nvGrpSpPr>
          <p:grpSpPr>
            <a:xfrm>
              <a:off x="3124200" y="1828800"/>
              <a:ext cx="1721318" cy="4648200"/>
              <a:chOff x="3276600" y="1676400"/>
              <a:chExt cx="1721318" cy="4471679"/>
            </a:xfrm>
          </p:grpSpPr>
          <p:pic>
            <p:nvPicPr>
              <p:cNvPr id="30" name="Picture 54" descr="Image result for HTTP 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3581400" y="1676400"/>
                <a:ext cx="845849" cy="438150"/>
              </a:xfrm>
              <a:prstGeom prst="rect">
                <a:avLst/>
              </a:prstGeom>
              <a:noFill/>
            </p:spPr>
          </p:pic>
          <p:pic>
            <p:nvPicPr>
              <p:cNvPr id="31" name="Picture 56" descr="Image result for MQTT 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3505200" y="2209800"/>
                <a:ext cx="1066800" cy="599326"/>
              </a:xfrm>
              <a:prstGeom prst="rect">
                <a:avLst/>
              </a:prstGeom>
              <a:noFill/>
            </p:spPr>
          </p:pic>
          <p:pic>
            <p:nvPicPr>
              <p:cNvPr id="32" name="Picture 58" descr="Image result for AMQP 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3429000" y="2667000"/>
                <a:ext cx="1219200" cy="609600"/>
              </a:xfrm>
              <a:prstGeom prst="rect">
                <a:avLst/>
              </a:prstGeom>
              <a:noFill/>
            </p:spPr>
          </p:pic>
          <p:pic>
            <p:nvPicPr>
              <p:cNvPr id="33" name="Picture 60" descr="Related image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3581400" y="3124200"/>
                <a:ext cx="914400" cy="457200"/>
              </a:xfrm>
              <a:prstGeom prst="rect">
                <a:avLst/>
              </a:prstGeom>
              <a:noFill/>
            </p:spPr>
          </p:pic>
          <p:pic>
            <p:nvPicPr>
              <p:cNvPr id="34" name="Picture 62" descr="Related image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505200" y="3581400"/>
                <a:ext cx="990600" cy="495300"/>
              </a:xfrm>
              <a:prstGeom prst="rect">
                <a:avLst/>
              </a:prstGeom>
              <a:noFill/>
            </p:spPr>
          </p:pic>
          <p:pic>
            <p:nvPicPr>
              <p:cNvPr id="35" name="Picture 64" descr="Image result for websocket png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3276600" y="4038600"/>
                <a:ext cx="1295400" cy="563349"/>
              </a:xfrm>
              <a:prstGeom prst="rect">
                <a:avLst/>
              </a:prstGeom>
              <a:noFill/>
            </p:spPr>
          </p:pic>
          <p:pic>
            <p:nvPicPr>
              <p:cNvPr id="36" name="Picture 66" descr="Image result for CAN protocol png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3581400" y="4626864"/>
                <a:ext cx="914400" cy="402336"/>
              </a:xfrm>
              <a:prstGeom prst="rect">
                <a:avLst/>
              </a:prstGeom>
              <a:noFill/>
            </p:spPr>
          </p:pic>
          <p:pic>
            <p:nvPicPr>
              <p:cNvPr id="37" name="Picture 68" descr="Image result for smart hart protocol logo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3429000" y="5105400"/>
                <a:ext cx="1568918" cy="535888"/>
              </a:xfrm>
              <a:prstGeom prst="rect">
                <a:avLst/>
              </a:prstGeom>
              <a:noFill/>
            </p:spPr>
          </p:pic>
          <p:pic>
            <p:nvPicPr>
              <p:cNvPr id="38" name="Picture 70" descr="Image result for mbus protocol logo png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3505200" y="5791200"/>
                <a:ext cx="1143000" cy="356879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56"/>
            <p:cNvGrpSpPr/>
            <p:nvPr/>
          </p:nvGrpSpPr>
          <p:grpSpPr>
            <a:xfrm>
              <a:off x="4669708" y="1600200"/>
              <a:ext cx="1578692" cy="5181600"/>
              <a:chOff x="4953000" y="1524000"/>
              <a:chExt cx="1578692" cy="5181600"/>
            </a:xfrm>
          </p:grpSpPr>
          <p:pic>
            <p:nvPicPr>
              <p:cNvPr id="23" name="Picture 74" descr="Image result for cisco iot logo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5257800" y="5867400"/>
                <a:ext cx="838200" cy="838200"/>
              </a:xfrm>
              <a:prstGeom prst="rect">
                <a:avLst/>
              </a:prstGeom>
              <a:noFill/>
            </p:spPr>
          </p:pic>
          <p:pic>
            <p:nvPicPr>
              <p:cNvPr id="24" name="Picture 22" descr="Image result for ibm watson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5105400" y="1524000"/>
                <a:ext cx="1320800" cy="990600"/>
              </a:xfrm>
              <a:prstGeom prst="rect">
                <a:avLst/>
              </a:prstGeom>
              <a:noFill/>
            </p:spPr>
          </p:pic>
          <p:pic>
            <p:nvPicPr>
              <p:cNvPr id="25" name="Picture 24" descr="Image result for AWS IOT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5029200" y="2438400"/>
                <a:ext cx="1371600" cy="824561"/>
              </a:xfrm>
              <a:prstGeom prst="rect">
                <a:avLst/>
              </a:prstGeom>
              <a:noFill/>
            </p:spPr>
          </p:pic>
          <p:pic>
            <p:nvPicPr>
              <p:cNvPr id="26" name="Picture 28" descr="Image result for microsoft azure iot png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5105400" y="3217606"/>
                <a:ext cx="1295400" cy="668594"/>
              </a:xfrm>
              <a:prstGeom prst="rect">
                <a:avLst/>
              </a:prstGeom>
              <a:noFill/>
            </p:spPr>
          </p:pic>
          <p:pic>
            <p:nvPicPr>
              <p:cNvPr id="27" name="Picture 30" descr="Image result for google cloud iot png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5105400" y="3917261"/>
                <a:ext cx="1160355" cy="654739"/>
              </a:xfrm>
              <a:prstGeom prst="rect">
                <a:avLst/>
              </a:prstGeom>
              <a:noFill/>
            </p:spPr>
          </p:pic>
          <p:pic>
            <p:nvPicPr>
              <p:cNvPr id="28" name="Picture 27" descr="Image result for GE predix iot png"/>
              <p:cNvPicPr>
                <a:picLocks noChangeAspect="1"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4953000" y="4648200"/>
                <a:ext cx="1509680" cy="704851"/>
              </a:xfrm>
              <a:prstGeom prst="rect">
                <a:avLst/>
              </a:prstGeom>
              <a:noFill/>
            </p:spPr>
          </p:pic>
          <p:pic>
            <p:nvPicPr>
              <p:cNvPr id="29" name="Picture 72" descr="Image result for sap leonardo logo"/>
              <p:cNvPicPr>
                <a:picLocks noChangeAspect="1" noChangeArrowheads="1"/>
              </p:cNvPicPr>
              <p:nvPr/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5105400" y="5486400"/>
                <a:ext cx="1426292" cy="252117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65"/>
            <p:cNvGrpSpPr/>
            <p:nvPr/>
          </p:nvGrpSpPr>
          <p:grpSpPr>
            <a:xfrm>
              <a:off x="6248400" y="1524000"/>
              <a:ext cx="1371600" cy="5105400"/>
              <a:chOff x="6553200" y="1600200"/>
              <a:chExt cx="1371600" cy="5105400"/>
            </a:xfrm>
          </p:grpSpPr>
          <p:pic>
            <p:nvPicPr>
              <p:cNvPr id="16" name="Picture 76" descr="Image result for python scikit learn png"/>
              <p:cNvPicPr>
                <a:picLocks noChangeAspect="1" noChangeArrowheads="1"/>
              </p:cNvPicPr>
              <p:nvPr/>
            </p:nvPicPr>
            <p:blipFill>
              <a:blip r:embed="rId35" cstate="print"/>
              <a:srcRect/>
              <a:stretch>
                <a:fillRect/>
              </a:stretch>
            </p:blipFill>
            <p:spPr bwMode="auto">
              <a:xfrm>
                <a:off x="6553200" y="1600200"/>
                <a:ext cx="1230884" cy="666543"/>
              </a:xfrm>
              <a:prstGeom prst="rect">
                <a:avLst/>
              </a:prstGeom>
              <a:noFill/>
            </p:spPr>
          </p:pic>
          <p:pic>
            <p:nvPicPr>
              <p:cNvPr id="17" name="Picture 78" descr="Image result for R studio png"/>
              <p:cNvPicPr>
                <a:picLocks noChangeAspect="1" noChangeArrowheads="1"/>
              </p:cNvPicPr>
              <p:nvPr/>
            </p:nvPicPr>
            <p:blipFill>
              <a:blip r:embed="rId36" cstate="print"/>
              <a:srcRect/>
              <a:stretch>
                <a:fillRect/>
              </a:stretch>
            </p:blipFill>
            <p:spPr bwMode="auto">
              <a:xfrm>
                <a:off x="6629400" y="2362200"/>
                <a:ext cx="1066800" cy="826770"/>
              </a:xfrm>
              <a:prstGeom prst="rect">
                <a:avLst/>
              </a:prstGeom>
              <a:noFill/>
            </p:spPr>
          </p:pic>
          <p:pic>
            <p:nvPicPr>
              <p:cNvPr id="18" name="Picture 80" descr="Image result for tensor flow png"/>
              <p:cNvPicPr>
                <a:picLocks noChangeAspect="1" noChangeArrowheads="1"/>
              </p:cNvPicPr>
              <p:nvPr/>
            </p:nvPicPr>
            <p:blipFill>
              <a:blip r:embed="rId37" cstate="print"/>
              <a:srcRect/>
              <a:stretch>
                <a:fillRect/>
              </a:stretch>
            </p:blipFill>
            <p:spPr bwMode="auto">
              <a:xfrm>
                <a:off x="6705600" y="3276600"/>
                <a:ext cx="990600" cy="844262"/>
              </a:xfrm>
              <a:prstGeom prst="rect">
                <a:avLst/>
              </a:prstGeom>
              <a:noFill/>
            </p:spPr>
          </p:pic>
          <p:pic>
            <p:nvPicPr>
              <p:cNvPr id="19" name="Picture 82" descr="Image result for keras png"/>
              <p:cNvPicPr>
                <a:picLocks noChangeAspect="1" noChangeArrowheads="1"/>
              </p:cNvPicPr>
              <p:nvPr/>
            </p:nvPicPr>
            <p:blipFill>
              <a:blip r:embed="rId38" cstate="print"/>
              <a:srcRect/>
              <a:stretch>
                <a:fillRect/>
              </a:stretch>
            </p:blipFill>
            <p:spPr bwMode="auto">
              <a:xfrm>
                <a:off x="6781800" y="4343400"/>
                <a:ext cx="990600" cy="302133"/>
              </a:xfrm>
              <a:prstGeom prst="rect">
                <a:avLst/>
              </a:prstGeom>
              <a:noFill/>
            </p:spPr>
          </p:pic>
          <p:pic>
            <p:nvPicPr>
              <p:cNvPr id="20" name="Picture 84" descr="Image result for mxnet png"/>
              <p:cNvPicPr>
                <a:picLocks noChangeAspect="1" noChangeArrowheads="1"/>
              </p:cNvPicPr>
              <p:nvPr/>
            </p:nvPicPr>
            <p:blipFill>
              <a:blip r:embed="rId39" cstate="print"/>
              <a:srcRect/>
              <a:stretch>
                <a:fillRect/>
              </a:stretch>
            </p:blipFill>
            <p:spPr bwMode="auto">
              <a:xfrm>
                <a:off x="6781800" y="4800600"/>
                <a:ext cx="1143000" cy="542830"/>
              </a:xfrm>
              <a:prstGeom prst="rect">
                <a:avLst/>
              </a:prstGeom>
              <a:noFill/>
            </p:spPr>
          </p:pic>
          <p:pic>
            <p:nvPicPr>
              <p:cNvPr id="21" name="Picture 86" descr="Image result for apache spark png"/>
              <p:cNvPicPr>
                <a:picLocks noChangeAspect="1" noChangeArrowheads="1"/>
              </p:cNvPicPr>
              <p:nvPr/>
            </p:nvPicPr>
            <p:blipFill>
              <a:blip r:embed="rId40" cstate="print"/>
              <a:srcRect/>
              <a:stretch>
                <a:fillRect/>
              </a:stretch>
            </p:blipFill>
            <p:spPr bwMode="auto">
              <a:xfrm>
                <a:off x="6763512" y="5410200"/>
                <a:ext cx="1008888" cy="536643"/>
              </a:xfrm>
              <a:prstGeom prst="rect">
                <a:avLst/>
              </a:prstGeom>
              <a:noFill/>
            </p:spPr>
          </p:pic>
          <p:pic>
            <p:nvPicPr>
              <p:cNvPr id="22" name="Picture 90" descr="Image result for computer vision tools png"/>
              <p:cNvPicPr>
                <a:picLocks noChangeAspect="1" noChangeArrowheads="1"/>
              </p:cNvPicPr>
              <p:nvPr/>
            </p:nvPicPr>
            <p:blipFill>
              <a:blip r:embed="rId41" cstate="print"/>
              <a:srcRect/>
              <a:stretch>
                <a:fillRect/>
              </a:stretch>
            </p:blipFill>
            <p:spPr bwMode="auto">
              <a:xfrm>
                <a:off x="6934200" y="5867400"/>
                <a:ext cx="680541" cy="838200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 73"/>
            <p:cNvGrpSpPr/>
            <p:nvPr/>
          </p:nvGrpSpPr>
          <p:grpSpPr>
            <a:xfrm>
              <a:off x="7772400" y="1600200"/>
              <a:ext cx="1219200" cy="5181600"/>
              <a:chOff x="7772400" y="1524000"/>
              <a:chExt cx="1219200" cy="5181600"/>
            </a:xfrm>
          </p:grpSpPr>
          <p:pic>
            <p:nvPicPr>
              <p:cNvPr id="10" name="Picture 92" descr="Image result for android png"/>
              <p:cNvPicPr>
                <a:picLocks noChangeAspect="1" noChangeArrowheads="1"/>
              </p:cNvPicPr>
              <p:nvPr/>
            </p:nvPicPr>
            <p:blipFill>
              <a:blip r:embed="rId42" cstate="print"/>
              <a:srcRect/>
              <a:stretch>
                <a:fillRect/>
              </a:stretch>
            </p:blipFill>
            <p:spPr bwMode="auto">
              <a:xfrm>
                <a:off x="7924800" y="1524000"/>
                <a:ext cx="990601" cy="990601"/>
              </a:xfrm>
              <a:prstGeom prst="rect">
                <a:avLst/>
              </a:prstGeom>
              <a:noFill/>
            </p:spPr>
          </p:pic>
          <p:pic>
            <p:nvPicPr>
              <p:cNvPr id="11" name="Picture 94" descr="Image result for ios png"/>
              <p:cNvPicPr>
                <a:picLocks noChangeAspect="1" noChangeArrowheads="1"/>
              </p:cNvPicPr>
              <p:nvPr/>
            </p:nvPicPr>
            <p:blipFill>
              <a:blip r:embed="rId43" cstate="print"/>
              <a:srcRect/>
              <a:stretch>
                <a:fillRect/>
              </a:stretch>
            </p:blipFill>
            <p:spPr bwMode="auto">
              <a:xfrm>
                <a:off x="8001000" y="2514600"/>
                <a:ext cx="762000" cy="762000"/>
              </a:xfrm>
              <a:prstGeom prst="rect">
                <a:avLst/>
              </a:prstGeom>
              <a:noFill/>
            </p:spPr>
          </p:pic>
          <p:pic>
            <p:nvPicPr>
              <p:cNvPr id="12" name="Picture 96" descr="Image result for web app png"/>
              <p:cNvPicPr>
                <a:picLocks noChangeAspect="1" noChangeArrowheads="1"/>
              </p:cNvPicPr>
              <p:nvPr/>
            </p:nvPicPr>
            <p:blipFill>
              <a:blip r:embed="rId44" cstate="print"/>
              <a:srcRect/>
              <a:stretch>
                <a:fillRect/>
              </a:stretch>
            </p:blipFill>
            <p:spPr bwMode="auto">
              <a:xfrm>
                <a:off x="7772400" y="3276600"/>
                <a:ext cx="1219200" cy="1080654"/>
              </a:xfrm>
              <a:prstGeom prst="rect">
                <a:avLst/>
              </a:prstGeom>
              <a:noFill/>
            </p:spPr>
          </p:pic>
          <p:pic>
            <p:nvPicPr>
              <p:cNvPr id="13" name="Picture 98" descr="Image result for ionic png"/>
              <p:cNvPicPr>
                <a:picLocks noChangeAspect="1" noChangeArrowheads="1"/>
              </p:cNvPicPr>
              <p:nvPr/>
            </p:nvPicPr>
            <p:blipFill>
              <a:blip r:embed="rId45" cstate="print"/>
              <a:srcRect/>
              <a:stretch>
                <a:fillRect/>
              </a:stretch>
            </p:blipFill>
            <p:spPr bwMode="auto">
              <a:xfrm>
                <a:off x="8001000" y="4411980"/>
                <a:ext cx="762000" cy="845820"/>
              </a:xfrm>
              <a:prstGeom prst="rect">
                <a:avLst/>
              </a:prstGeom>
              <a:noFill/>
            </p:spPr>
          </p:pic>
          <p:pic>
            <p:nvPicPr>
              <p:cNvPr id="14" name="Picture 100" descr="Image result for node js png"/>
              <p:cNvPicPr>
                <a:picLocks noChangeAspect="1" noChangeArrowheads="1"/>
              </p:cNvPicPr>
              <p:nvPr/>
            </p:nvPicPr>
            <p:blipFill>
              <a:blip r:embed="rId46" cstate="print"/>
              <a:srcRect/>
              <a:stretch>
                <a:fillRect/>
              </a:stretch>
            </p:blipFill>
            <p:spPr bwMode="auto">
              <a:xfrm>
                <a:off x="7848600" y="5257800"/>
                <a:ext cx="1143000" cy="571500"/>
              </a:xfrm>
              <a:prstGeom prst="rect">
                <a:avLst/>
              </a:prstGeom>
              <a:noFill/>
            </p:spPr>
          </p:pic>
          <p:pic>
            <p:nvPicPr>
              <p:cNvPr id="15" name="Picture 104" descr="Image result for python web app png"/>
              <p:cNvPicPr>
                <a:picLocks noChangeAspect="1" noChangeArrowheads="1"/>
              </p:cNvPicPr>
              <p:nvPr/>
            </p:nvPicPr>
            <p:blipFill>
              <a:blip r:embed="rId47" cstate="print"/>
              <a:srcRect/>
              <a:stretch>
                <a:fillRect/>
              </a:stretch>
            </p:blipFill>
            <p:spPr bwMode="auto">
              <a:xfrm>
                <a:off x="7924800" y="5791200"/>
                <a:ext cx="914400" cy="9144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299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IoT Statistics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49" y="609600"/>
            <a:ext cx="9646277" cy="55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PROTOTYPING HARDWARE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715137"/>
            <a:ext cx="2819400" cy="183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2895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5099" y="2743200"/>
            <a:ext cx="3534275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373" y="2743200"/>
            <a:ext cx="2895600" cy="176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75099" y="646331"/>
            <a:ext cx="35342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45500" y="646331"/>
            <a:ext cx="3378200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45500" y="2743200"/>
            <a:ext cx="3378200" cy="1771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45500" y="4787411"/>
            <a:ext cx="3378200" cy="129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440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SOFTWARE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6" descr="Image result for arduino librar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342" y="800100"/>
            <a:ext cx="2080510" cy="1600200"/>
          </a:xfrm>
          <a:prstGeom prst="rect">
            <a:avLst/>
          </a:prstGeom>
          <a:noFill/>
        </p:spPr>
      </p:pic>
      <p:pic>
        <p:nvPicPr>
          <p:cNvPr id="4" name="Picture 8" descr="Image result for nodemcu firm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652" y="2681145"/>
            <a:ext cx="1430215" cy="1430215"/>
          </a:xfrm>
          <a:prstGeom prst="rect">
            <a:avLst/>
          </a:prstGeom>
          <a:noFill/>
        </p:spPr>
      </p:pic>
      <p:pic>
        <p:nvPicPr>
          <p:cNvPr id="5" name="Picture 10" descr="Image result for micropyth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4511815"/>
            <a:ext cx="1584185" cy="1584185"/>
          </a:xfrm>
          <a:prstGeom prst="rect">
            <a:avLst/>
          </a:prstGeom>
          <a:noFill/>
        </p:spPr>
      </p:pic>
      <p:pic>
        <p:nvPicPr>
          <p:cNvPr id="6" name="Picture 18" descr="Related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3786" y="646642"/>
            <a:ext cx="2431831" cy="2431832"/>
          </a:xfrm>
          <a:prstGeom prst="rect">
            <a:avLst/>
          </a:prstGeom>
          <a:noFill/>
        </p:spPr>
      </p:pic>
      <p:pic>
        <p:nvPicPr>
          <p:cNvPr id="7" name="Picture 20" descr="Image result for mosquitto brok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53600" y="965200"/>
            <a:ext cx="1295400" cy="1275969"/>
          </a:xfrm>
          <a:prstGeom prst="rect">
            <a:avLst/>
          </a:prstGeom>
          <a:noFill/>
        </p:spPr>
      </p:pic>
      <p:pic>
        <p:nvPicPr>
          <p:cNvPr id="8" name="Picture 24" descr="Image result for mbed o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37501" y="4256560"/>
            <a:ext cx="1409700" cy="1409700"/>
          </a:xfrm>
          <a:prstGeom prst="rect">
            <a:avLst/>
          </a:prstGeom>
          <a:noFill/>
        </p:spPr>
      </p:pic>
      <p:pic>
        <p:nvPicPr>
          <p:cNvPr id="9" name="Picture 26" descr="Image result for eddyston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3001" y="3819525"/>
            <a:ext cx="3283084" cy="1846735"/>
          </a:xfrm>
          <a:prstGeom prst="rect">
            <a:avLst/>
          </a:prstGeom>
          <a:noFill/>
        </p:spPr>
      </p:pic>
      <p:pic>
        <p:nvPicPr>
          <p:cNvPr id="10" name="Picture 12" descr="Image result for tinyO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12358" y="965200"/>
            <a:ext cx="1967584" cy="752476"/>
          </a:xfrm>
          <a:prstGeom prst="rect">
            <a:avLst/>
          </a:prstGeom>
          <a:noFill/>
        </p:spPr>
      </p:pic>
      <p:pic>
        <p:nvPicPr>
          <p:cNvPr id="11" name="Picture 30" descr="Image result for raspbian o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61138" y="1951824"/>
            <a:ext cx="2037140" cy="1719901"/>
          </a:xfrm>
          <a:prstGeom prst="rect">
            <a:avLst/>
          </a:prstGeom>
          <a:noFill/>
        </p:spPr>
      </p:pic>
      <p:pic>
        <p:nvPicPr>
          <p:cNvPr id="12" name="Picture 34" descr="Image result for android thing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2800" y="5486400"/>
            <a:ext cx="1447800" cy="965201"/>
          </a:xfrm>
          <a:prstGeom prst="rect">
            <a:avLst/>
          </a:prstGeom>
          <a:noFill/>
        </p:spPr>
      </p:pic>
      <p:pic>
        <p:nvPicPr>
          <p:cNvPr id="13" name="Picture 36" descr="Image result for lor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36135" y="2707827"/>
            <a:ext cx="3131315" cy="1342551"/>
          </a:xfrm>
          <a:prstGeom prst="rect">
            <a:avLst/>
          </a:prstGeom>
          <a:noFill/>
        </p:spPr>
      </p:pic>
      <p:pic>
        <p:nvPicPr>
          <p:cNvPr id="14" name="Picture 38" descr="Image result for californium coa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52800" y="3420626"/>
            <a:ext cx="1381469" cy="1381469"/>
          </a:xfrm>
          <a:prstGeom prst="rect">
            <a:avLst/>
          </a:prstGeom>
          <a:noFill/>
        </p:spPr>
      </p:pic>
      <p:pic>
        <p:nvPicPr>
          <p:cNvPr id="15" name="Picture 40" descr="Image result for 6lowpa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2016" y="5063201"/>
            <a:ext cx="2971804" cy="1485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5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2451100"/>
            <a:ext cx="94826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Ubuntu" pitchFamily="34" charset="0"/>
              </a:rPr>
              <a:t>PROTOTYPING HARDWARE</a:t>
            </a:r>
          </a:p>
          <a:p>
            <a:r>
              <a:rPr lang="en-US" sz="5400" b="1" dirty="0" smtClean="0">
                <a:latin typeface="Ubuntu" pitchFamily="34" charset="0"/>
              </a:rPr>
              <a:t>			(NODEMCU)</a:t>
            </a:r>
            <a:endParaRPr lang="en-US" sz="5400" b="1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130299"/>
            <a:ext cx="10756900" cy="4737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160" y="158234"/>
            <a:ext cx="6820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Ubuntu" pitchFamily="34" charset="0"/>
              </a:rPr>
              <a:t>HOW DATA EXCHANGE IN IBM CLOUD</a:t>
            </a:r>
            <a:endParaRPr lang="en-US" sz="2800" b="1" dirty="0">
              <a:solidFill>
                <a:schemeClr val="bg1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7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ESP8266 – (NODEMCU DEV 1.0)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3528" y="1066799"/>
            <a:ext cx="7448872" cy="48675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65138">
              <a:buFont typeface="Wingdings" pitchFamily="2" charset="2"/>
              <a:buChar char="q"/>
            </a:pPr>
            <a:r>
              <a:rPr lang="en-IN" sz="2400" dirty="0" smtClean="0"/>
              <a:t>Node MCU development board is an </a:t>
            </a:r>
            <a:r>
              <a:rPr lang="en-IN" sz="2400" b="1" dirty="0" smtClean="0">
                <a:solidFill>
                  <a:srgbClr val="0070C0"/>
                </a:solidFill>
              </a:rPr>
              <a:t>open-source</a:t>
            </a:r>
            <a:r>
              <a:rPr lang="en-IN" sz="2400" dirty="0" smtClean="0"/>
              <a:t> IOT development kit.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It includes firmware which runs on the </a:t>
            </a:r>
            <a:r>
              <a:rPr lang="en-US" sz="2400" b="1" dirty="0" smtClean="0">
                <a:solidFill>
                  <a:srgbClr val="0070C0"/>
                </a:solidFill>
              </a:rPr>
              <a:t>ESP8266 Wi-Fi </a:t>
            </a:r>
            <a:r>
              <a:rPr lang="en-US" sz="2400" b="1" dirty="0" err="1" smtClean="0">
                <a:solidFill>
                  <a:srgbClr val="0070C0"/>
                </a:solidFill>
              </a:rPr>
              <a:t>SoC</a:t>
            </a:r>
            <a:r>
              <a:rPr lang="en-US" sz="2400" b="1" dirty="0" smtClean="0">
                <a:solidFill>
                  <a:srgbClr val="0070C0"/>
                </a:solidFill>
              </a:rPr>
              <a:t> from </a:t>
            </a:r>
            <a:r>
              <a:rPr lang="en-US" sz="2400" b="1" dirty="0" err="1" smtClean="0">
                <a:solidFill>
                  <a:srgbClr val="0070C0"/>
                </a:solidFill>
              </a:rPr>
              <a:t>Espressif</a:t>
            </a:r>
            <a:r>
              <a:rPr lang="en-US" sz="2400" b="1" dirty="0" smtClean="0">
                <a:solidFill>
                  <a:srgbClr val="0070C0"/>
                </a:solidFill>
              </a:rPr>
              <a:t> Systems</a:t>
            </a:r>
            <a:r>
              <a:rPr lang="en-US" sz="2400" dirty="0" smtClean="0"/>
              <a:t>, and hardware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which is based on the ESP-12E module.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The term "NodeMCU" by default refers to the firmware rather than the dev kits. The firmware uses the </a:t>
            </a:r>
            <a:r>
              <a:rPr lang="en-US" sz="2400" dirty="0" err="1" smtClean="0"/>
              <a:t>Lua</a:t>
            </a:r>
            <a:r>
              <a:rPr lang="en-US" sz="2400" dirty="0" smtClean="0"/>
              <a:t> scripting language.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It is a low cost hardware platform available for development of  IOT applications</a:t>
            </a:r>
          </a:p>
          <a:p>
            <a:pPr marL="465138" indent="-465138">
              <a:buFont typeface="Wingdings" pitchFamily="2" charset="2"/>
              <a:buChar char="q"/>
            </a:pPr>
            <a:endParaRPr lang="en-IN" sz="2400" dirty="0" smtClean="0"/>
          </a:p>
        </p:txBody>
      </p:sp>
      <p:pic>
        <p:nvPicPr>
          <p:cNvPr id="4" name="Picture 2" descr="http://docs.thinger.io/arduino/assets/nodemc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480301" y="1844960"/>
            <a:ext cx="5054598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71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ESP8266 – (NODEMCU DEV 1.0)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914401"/>
            <a:ext cx="11737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ESP8266 is high integration </a:t>
            </a:r>
            <a:r>
              <a:rPr lang="en-US" sz="2400" b="1" dirty="0" smtClean="0">
                <a:solidFill>
                  <a:srgbClr val="0070C0"/>
                </a:solidFill>
              </a:rPr>
              <a:t>wireless SOC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ESP-12E Wi-Fi module is developed by </a:t>
            </a:r>
            <a:r>
              <a:rPr lang="en-US" sz="2400" b="1" dirty="0" smtClean="0">
                <a:solidFill>
                  <a:srgbClr val="0070C0"/>
                </a:solidFill>
              </a:rPr>
              <a:t>Ai-thinker Team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Integrated low power </a:t>
            </a:r>
            <a:r>
              <a:rPr lang="en-US" sz="2400" b="1" dirty="0" smtClean="0">
                <a:solidFill>
                  <a:srgbClr val="0070C0"/>
                </a:solidFill>
              </a:rPr>
              <a:t>32-bit MCU  - </a:t>
            </a:r>
            <a:r>
              <a:rPr lang="en-US" sz="2400" b="1" dirty="0" err="1" smtClean="0">
                <a:solidFill>
                  <a:srgbClr val="0070C0"/>
                </a:solidFill>
              </a:rPr>
              <a:t>Tensilica</a:t>
            </a:r>
            <a:r>
              <a:rPr lang="en-US" sz="2400" b="1" dirty="0" smtClean="0">
                <a:solidFill>
                  <a:srgbClr val="0070C0"/>
                </a:solidFill>
              </a:rPr>
              <a:t> L106, with 4MB Flash memory, 128KB SRAM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b="1" dirty="0" smtClean="0">
                <a:solidFill>
                  <a:srgbClr val="0070C0"/>
                </a:solidFill>
              </a:rPr>
              <a:t>Clock speed </a:t>
            </a:r>
            <a:r>
              <a:rPr lang="en-US" sz="2400" dirty="0" smtClean="0"/>
              <a:t>support </a:t>
            </a:r>
            <a:r>
              <a:rPr lang="en-US" sz="2400" b="1" dirty="0" smtClean="0">
                <a:solidFill>
                  <a:srgbClr val="0070C0"/>
                </a:solidFill>
              </a:rPr>
              <a:t>80 MHz </a:t>
            </a:r>
            <a:r>
              <a:rPr lang="en-US" sz="2400" dirty="0" smtClean="0"/>
              <a:t>and over clock 160 MHz, 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Integrated </a:t>
            </a:r>
            <a:r>
              <a:rPr lang="en-US" sz="2400" b="1" dirty="0" smtClean="0">
                <a:solidFill>
                  <a:srgbClr val="0070C0"/>
                </a:solidFill>
              </a:rPr>
              <a:t>10-bit ADC and 13 GPIO’s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Integrated </a:t>
            </a:r>
            <a:r>
              <a:rPr lang="en-US" sz="2400" b="1" dirty="0" smtClean="0">
                <a:solidFill>
                  <a:srgbClr val="0070C0"/>
                </a:solidFill>
              </a:rPr>
              <a:t>TCP/IP protocol </a:t>
            </a:r>
            <a:r>
              <a:rPr lang="en-US" sz="2400" dirty="0" smtClean="0"/>
              <a:t>stack 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Supports IEEE 802.11 b/g/n , Wi-Fi 2.4 GHz, WPA/WPA2 , +20dBm output power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Support </a:t>
            </a:r>
            <a:r>
              <a:rPr lang="en-US" sz="2400" b="1" dirty="0" smtClean="0">
                <a:solidFill>
                  <a:srgbClr val="0070C0"/>
                </a:solidFill>
              </a:rPr>
              <a:t>STA/AP/STA+AP</a:t>
            </a:r>
            <a:r>
              <a:rPr lang="en-US" sz="2400" dirty="0" smtClean="0"/>
              <a:t> operation modes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pt-BR" sz="2400" dirty="0" smtClean="0"/>
              <a:t>Integrated UART, I2C, I2S, IRDA, PWM, GPIO, SDIO 2.0, (H) SPI interface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b="1" dirty="0" smtClean="0">
                <a:solidFill>
                  <a:srgbClr val="0070C0"/>
                </a:solidFill>
              </a:rPr>
              <a:t>Deep sleep power </a:t>
            </a:r>
            <a:r>
              <a:rPr lang="en-US" sz="2400" dirty="0" smtClean="0"/>
              <a:t>&lt;10uA, Standby power consumption less than 1.0mW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400" dirty="0" smtClean="0"/>
              <a:t>Supports the RTOS (Real-Time Operating System)</a:t>
            </a:r>
          </a:p>
        </p:txBody>
      </p:sp>
    </p:spTree>
    <p:extLst>
      <p:ext uri="{BB962C8B-B14F-4D97-AF65-F5344CB8AC3E}">
        <p14:creationId xmlns:p14="http://schemas.microsoft.com/office/powerpoint/2010/main" val="43194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odemcu_pi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3300" y="812800"/>
            <a:ext cx="6781800" cy="5245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11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ESP8266 – (NODEMCU DEV 1.0)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360713"/>
              </p:ext>
            </p:extLst>
          </p:nvPr>
        </p:nvGraphicFramePr>
        <p:xfrm>
          <a:off x="539428" y="787400"/>
          <a:ext cx="10966772" cy="5184577"/>
        </p:xfrm>
        <a:graphic>
          <a:graphicData uri="http://schemas.openxmlformats.org/drawingml/2006/table">
            <a:tbl>
              <a:tblPr/>
              <a:tblGrid>
                <a:gridCol w="1993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7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2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NodeMCU - Pin Description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Board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Pin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Interface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D5,D6,D7,D8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GPIO12, GPIO13, GPIO14, GPIO15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HSPI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 interface SPI Flash, Display Screen, Another MCU etc.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D2, D5, D6, 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GPIO4, GPIO13, GPIO14, GPIO15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PWM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PWM interface to control LED's, Buzzers etc.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ADC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 10 bit ADC.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D1, D2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GPIO4, GPIO5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I2C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I2C interface to connect Sensors and Display (OLED)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TX, RX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GPIO1, GPIO3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UART0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Devices with UART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inteface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can be connected with the board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UART1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transmit only, can be used to print debugging information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39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D5,D6,D7</a:t>
                      </a:r>
                      <a:b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D8,RX,D4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GPIO14, GPIO12, GPIO13 (I2S Input)</a:t>
                      </a:r>
                      <a:b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GPIO15, GPIO3, GPIO2 (I2S Output)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I2S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I2S interface is mainly used to collecting, processing, and transmission of audio 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6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3482"/>
            <a:ext cx="741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IoT?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0" y="1529570"/>
            <a:ext cx="3618412" cy="2197418"/>
          </a:xfrm>
          <a:prstGeom prst="rect">
            <a:avLst/>
          </a:prstGeom>
        </p:spPr>
      </p:pic>
      <p:pic>
        <p:nvPicPr>
          <p:cNvPr id="6" name="Picture 3" descr="C:\Users\Amarender Katkam\Downloads\od (8).png"/>
          <p:cNvPicPr>
            <a:picLocks noChangeAspect="1" noChangeArrowheads="1"/>
          </p:cNvPicPr>
          <p:nvPr/>
        </p:nvPicPr>
        <p:blipFill rotWithShape="1">
          <a:blip r:embed="rId3" cstate="print"/>
          <a:srcRect l="18616" t="58889" r="3194" b="10000"/>
          <a:stretch/>
        </p:blipFill>
        <p:spPr bwMode="auto">
          <a:xfrm>
            <a:off x="128450" y="684404"/>
            <a:ext cx="7694023" cy="1943875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2734491"/>
            <a:ext cx="749808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ESP8266 – (NODEMCU DEV 1.0)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3240"/>
              </p:ext>
            </p:extLst>
          </p:nvPr>
        </p:nvGraphicFramePr>
        <p:xfrm>
          <a:off x="558800" y="800100"/>
          <a:ext cx="10744201" cy="5112567"/>
        </p:xfrm>
        <a:graphic>
          <a:graphicData uri="http://schemas.openxmlformats.org/drawingml/2006/table">
            <a:tbl>
              <a:tblPr/>
              <a:tblGrid>
                <a:gridCol w="195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6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8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NodeMCU - Pin Description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Board Number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Pin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Interface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D1, D5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GPIO5, GPIO14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IR Remote 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IR Remote control interface.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D1 - 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GPIO5, GPIO4, GPIO0, GPIO2, GPIO14, GPIO12, GPIO13, GPIO15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Digital IO's with PWM Functionality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Digital IO only with Built in LED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SD2, SD3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GPIO9,GPIO10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Digital IO only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2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Chip Enable pin, Ground the pin to disable board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External RESET of the board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Input power supply 4.5V to 9V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3.3V, 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3.3V, 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3.3V, 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3.3V power output for sensors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25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0" y="2743200"/>
            <a:ext cx="55168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Ubuntu" pitchFamily="34" charset="0"/>
              </a:rPr>
              <a:t>SOFTWARE</a:t>
            </a:r>
          </a:p>
          <a:p>
            <a:pPr algn="ctr"/>
            <a:r>
              <a:rPr lang="en-US" sz="4000" b="1" dirty="0" smtClean="0">
                <a:latin typeface="Ubuntu" pitchFamily="34" charset="0"/>
              </a:rPr>
              <a:t>(ARDUINO)</a:t>
            </a:r>
            <a:endParaRPr lang="en-US" sz="4000" b="1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9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INTRODUCTION TO ARDUINO IDE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100965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230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INTRODUCTION TO ARDUINO IDE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6997700" cy="4800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>
                <a:latin typeface="Ubuntu"/>
              </a:rPr>
              <a:t> void </a:t>
            </a:r>
            <a:r>
              <a:rPr lang="en-US" sz="2400" b="1" dirty="0" smtClean="0">
                <a:latin typeface="Ubuntu"/>
              </a:rPr>
              <a:t>setup()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Will be executed only when the program begins or( reset button is pressed)</a:t>
            </a:r>
          </a:p>
          <a:p>
            <a:pPr lvl="1" algn="just">
              <a:buFont typeface="Arial" panose="020B0604020202020204" pitchFamily="34" charset="0"/>
              <a:buNone/>
            </a:pPr>
            <a:endParaRPr lang="en-US" dirty="0" smtClean="0">
              <a:latin typeface="Ubuntu"/>
            </a:endParaRPr>
          </a:p>
          <a:p>
            <a:r>
              <a:rPr lang="en-US" sz="2400" dirty="0" smtClean="0">
                <a:latin typeface="Ubuntu"/>
              </a:rPr>
              <a:t>void </a:t>
            </a:r>
            <a:r>
              <a:rPr lang="en-US" sz="2400" b="1" dirty="0" smtClean="0">
                <a:latin typeface="Ubuntu"/>
              </a:rPr>
              <a:t>loop()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Will be executed repeatedly</a:t>
            </a:r>
            <a:endParaRPr lang="en-US" dirty="0">
              <a:latin typeface="Ubuntu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2050" y="914400"/>
            <a:ext cx="394335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87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BOARDS MANAGER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71220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679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BOARDS MANAGER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112141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445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BOARDS MANAGER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774700"/>
            <a:ext cx="109347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67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BOARDS MANAGER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111887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100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BASIC SHIELD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959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"/>
              </a:rPr>
              <a:t>Basic Shield is used for simulating input &amp; output devices (Analog Input, Analog Output, Digital Input &amp; Digital Output</a:t>
            </a:r>
          </a:p>
        </p:txBody>
      </p:sp>
      <p:sp>
        <p:nvSpPr>
          <p:cNvPr id="35" name="AutoShape 2" descr="Who is in the lead for IoT Solution Development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2" descr="Image result for openCV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4" descr="Image result for openCV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28" descr="Image result for raspbian os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32" descr="Image result for android things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" descr="data:image/jpeg;base64,/9j/4AAQSkZJRgABAQAAAQABAAD/2wCEAAkGBxMTEhUTERIWFhUWFx4aGBgYGRogHRkfHR4eHh8fHxggISkiHxslIRkaIT0iJSkrMC4uGCAzODMuNygtLisBCgoKDg0OGhAQGi4lHyYtKy0tLS0tLi8tLy0tLS0tLTUtLS0tKy8tLS0tLS0tLS01Ky8tLS0tLS0tLS0tLS0tLf/AABEIANUA7AMBIgACEQEDEQH/xAAcAAABBQEBAQAAAAAAAAAAAAAAAwQFBgcCAQj/xABSEAACAgAFAgMEBgYHAwkFCQABAgMRAAQSITEFEwYiQRQyUWEHI0JxgZEVM1STodEkNENSYtLwF1OxFlVydIKSstPhCIOk1PElY2RzlKKzwcP/xAAaAQEAAwEBAQAAAAAAAAAAAAAAAQIDBAUG/8QANxEAAgECBQECDgIABwAAAAAAAAECAxEEEiExURNBYQUUIiMyQlJxgZGhwdHwsfEGFVNystLh/9oADAMBAAIRAxEAPwDccGDBgAwYMGADBgwYAMcyOALJAA5J4H446xk/jTITdU6o2QMrR5TLRLJLp+0zbjY7FtwBYIGljgDSf03lv2mH94n88H6by37TD+8T+eMs8SfRBlhAzZIyLKikhXYMslb0drVjWxG1njGMlQRdDf5YgH1z+m8t+0w/vE/ng/TeW/aYf3ifzx8pdEysTO5kjDqkLvpsrZUA8jfC+chy75VpIsv22WVV99msFWPr92KOpaVrcfUtl0ufU36by37TD+8T+eD9N5b9ph/eJ/PHzRmcnltU0IywBTLmQPrbntq3u8ct/DDbIZfLiPLdzLCRpnZS2tlqnCjYbHZv4Yp11a9n9PfyW6eu59QfpvLftMP7xP54P03lv2mH94n88fLmWy0Ce1s8CyCKRVRSSKBd15HyA5+GE/b8t+wR/vHxbqN7Rb+XF+SuXln1P+m8t+0w/vE/ng/TeW/aYf3ifzx8l56SJyDHAsQA3AJa/nviT8GeGzns0mXUhAQWdqvSi1ZA9TZCj5sMaJ6EH1JD1SBzpSeJieArqT+QOHmMl6l9DmUMVZaSVJlFq7sCGYcagFFb+q1Xz4xYvog61NmciVzBJly8rQMzGydIUjUfVhq0k+um/XEkF4wYMGADBgwYAMGDBgAwYMGADBgwYAMGKoviXMyM/YysTIJHjUyZhlZjG7Rk6RCwALIa8x2rjjHX6cz37Hlv/wBVJ/8AL4weJpJtZi/TlwWnBio5vxRmoUaSbKQiNFLOUzLswUCyVUwKCa3qxfxxJeKfEAycPd0dwlwirqrcgnc0aFKfQ41oyVZ2p6u9viQ4STs0TmDGew/SHOwBXIqQf/v/AL/jH8j+Rwf7RJ6J9hGw1H687Cr47XwBNfAXxju8Qr+z9V+S3SnwaFjHes+Kk6f1/MtKCYZY4lcqLK0ilWr1AtgQN/N8qN78IeLRne4Gi7TR6TWvUCG1VvpXe1O1fDGRfSrk+51Sc2fdjrTv/Zrjmq05U5OM1Zoo007Mu/iT6UMlHA3ssvemZSEAVwFJ4LFgKA5rk1+OMF00tfAYeZnJlWAW2vgAWb+FDDWVSLBBBHIPI+8YzCVh70Pmf/q0v/hGFcplnkyUixoznvqaUEn3G9B9+OfDiBnlUsFBy8oLHhbA3PyHOFockqWE6jGoPOkyC/yxzzflNe7sb/g0itF8R9NExzeZUKSxyhAAG99pBVfG8NTAyLkFdSrd1tmBB3lT0OOBkl1a/wBIpqOxa5NVf9Ln0H5YJMkrEFuooxXcEmQkfcTxwPyxmraa/R8Ncd5Z/uq5FM3lXSPPF0ZQ0qFSwIDfWvwTzyPzxX8SnU1IT+ud6zuoZz87IbbkfxxF46KO37wl2+4znuGLH4A8RDIZxZ2UshUxyAc6Wo2PmCqn50R64hR0+bR3BDL2/wDedt9HF+/WnjfnC3S8j3RIdRXQurZbvY7cj4fM/LY41ZVG7dS+lLp8cRkilMzkeWNUcEn01FlAUfM/heG/0CzF8pmnb3nzjs1fFo4if4k4xjKdN1LfmJq/L6DGvfRBmRlenZtz5tOYZlWwC31UQA+W+14i5FrGrYMVf9P5qwOzlbJIH9In301df0bfkV8fS8EfiDMtuIsrRUN/WJhsao75b/Eu3+IHgjEgtGDEFk+szd1Y8xFCgcsoaOZnpkFlSGjT0vcE7isM+o+MAkkqJAXWI0zmRVF6Vc1zsAw3Nb3ispKKu2Q2luWnBimN46Iu8uNufrl+NfD47Y6Xxux1EZXVpsELMhNjkcDf7zinXp8lc8eS44MIZHNLLGkqe66h1vmmAI2+44XxqXDBgwYAqMXQ83EWWLsMhlkkUu7q31kjSUVCMNi5F3vXphQZHP8A9zK/vZP/ACvli1YMczwlFttx+rNOrPa5TOodAzk8bwyDLqkilGZXdiFYUSFMYBNfE4R8beGcoIF7UUMEncGkpCNTmmtfq11VVt/2bOLziueNsk8sUegMQkuptNagpjdbF7Hdh+F88Y6MLTjQmnT01v8AH4lZVJN3b2M+y/TcwgCiTyj0MM5H2vTR/iP+hgHTZ6Ydz3lCtUE+4AoX9X8DX/riYOUaq0y+8TdKbtg1G5NxtXxra+bPYz8Jubo6CD5g241+lEf9rezvj1fHazd/svwT16nP0FvAnhiAmY5hYp38g0SQnyDzEMO4t+ayLAryflRfH6LB1KZYEWJUCadACgXGt0Bxz/HGkeGuiys8j96eFdKICvatypcmwwegNY9RZLfLGc+PR2upSqzGYqEJMmmzcYq9IUbfIemODE1JVJuUtWyuZt3ZS83mykitXum9yRfx3BBr8cNmVp5iFoNK5oMygAsdhrND5b16YkFlXvxAsFAayS2kL/2vTDeJrzdr2Tcprun6om9rK15L+FemMGShSTpc+VDsyxsHEkB0yo+lqGoHSxphY2PxxFezN8P4jFp64JtP1gyYTvyavZSx+tpdevUT6VxthTpH6N7V5s5ru2b7WjTXpzveEeRLgqXszfD+Ix57M3w/4Y1aTwx0wZtclrzYmcCjcekWmsb1fHyxTpelaRySe8YzuBsGK2F3O5HJqrqjzixUrXszfD+Ix77M3w/iMWmDogfMmESBI1otK/Cg6RZ45LAV8+aBOLPL4DiaIdtpe4VjYeZGB7jMo5CggadXI24v1ApuQzvUJMu+VicezqNTqxhVQD5LLvR9QPe9cMJOkZmJ5ImXS6rbqJE2BBNGmo7AnTz8t8SXTI5KnTt5do9AEwzDlFUB100wZSG1UOcIeIMzJHmZQ65dJHADrCQ6cb0SWpjsSAfQHFb62L20uedOnYINyu1bGrH8saT9HfTYZem5x5kiV45m0TPGGKaY42BB96tV7KQea3xnPTMyNGyq3l0+YXR+I+fzxo30e5Bp+nZsxNKXSYgRowCuVSNqo7EnjcgcffiVuVZPwZ50YuuTOo6qYxZ4ldQUHTeX8uyqNvhjmPNuooZV/cCfq8/wNP8A+H5qNBfwUYfZ+RJZWZhmNDkEqMu+rYKANfoBpYihsXJG++E5SjMx0SqGd28uXkB82j1v3vIQW+EjfjJBz0rKRZjMKuYgRRqkmEckM9SO2xI78artrY0LPm9AMc9R8JTrJOuWhy5glbUF7hi0Wioy6FiYcqTYP2uPjKdIJeTLKsb6Ye4zsYu2o1AhVC7WfN6D7JJq97Xik6cZq0isoqSszMm8IZ0/2UN837R66tVkez0TfxG1mqwtD4YzyB9EGXtyWN5l+W/9xxjR8GMnhab7CvSiNOk5TswRRXfbjVL+OlQLr8MO8GDHQaBgwYMAGDGaz9TzUk8tZuWNRNIiqixUoRyoq0JJOm9zyTwOFf6X+35j1+zB8QP93xvufTHE8dTUnHXR2OtYKo0nprqaJeKz4/H1Efu13heutHuvp1XtWvTz61io9Y6pnIInlXOzFkiMgDrDRKgmmHb4On0INH0xZPEPiLUscca5iPW7a2OXdbVIpJCFaVCmpjGBuDsTXxG+HxMKusewyr4edK2btK2QtcZa7N/qKraq5352PqeaFEZRv/Va1Gq7V6dS0N9r0l/uKjm7xKAErI6yyFY9i+uAIWtQV1HLceY0QN9PpYtdIV1lTNN+sZNjlyfKsrcdgeb6k+X4Mpv0x2dRd/zOewj4VaYTTezJl2GiPV59Cg3JX6tHBbnmjp04oPj2z1KX2gBDSau0SwH1a1RZVv09BjRfDnX9Dsr9+RGjV1Cw9wqdcqN5oY18pEakalBvV9wznx4wm6lKyhk1hP1qtGRUY5VgCOPUb7YyqSvdlkVJ4FeaJSL1Eit9x/2d/wAuMN4FCZoBGRQJaUygsi7+XWKN1t6c4Wly5MyaXZWJI1LyKHI3H/EYRy4KZpfrtDCSu6yB6N0GKGwxv7/jijLImeuNKUtpctIozEit2Iyn1oC6y1ouqxXmFg4m/BPgxMzH38xrMbMVjjQgGSveJb7KDcem454BheumUrb5xcwq5iRGCwLFUgC62NAarsb/ACxcvCfWof0YVkauwkkcoX3gkzCpFHJolR8vN8gUdhLcmOqdAuZc7lifaowSgZtcU2lSumxRDAfd+NEjOlm1xxyEAap9RbTsSXYldRNgAb8Ab8kja1fR31aCDIsztXYcyyg+rOrJGiD1LAE7ev3mqN+kB2wAtSh9WoAbAEsBfJAJJrYb/LexUn/D/VUy+bclwo0rTR6VHlUqQNQYKPOxrf3aG5GL5mOqwhGkGYTa7kD61VqK6zIQBI4UkLEg5O43BGLO5Y2xJPxJJP5nHFDnAEtlpWLZp4vZkgIt1zIYoEMg0ABQTqB0/lhPqmeaPMTiYxGR1CscrYjujyCBbUQDyPvIx50lmCzt3ooo1jXu92LuqwLqFGjS2+qjxjrq6q2ZzHtEsMsiqLdB2gWAOwUadTDy70fQUfSnrF/VEunaNA1avd20173zv05xoPghpR0vOFO0Iu4e6WLBgO3Hq4FVo+J+PpjPemZYFNmVfLqOo1fyHz+WNH+jrqBg6dm+2kmt5iQ4TUilkjWyTttzR24xZblWWXP9LhMrLDBk1QkaX0ZbSoAX7JUsSWL38lAFXeA9NgD+XL5Ur3G96PKgafJQsCwtdzfdrC3tsUs905ElaJWkdwQFWssGbZWJr2cgDzgAk7m+ACcJz5ONCwLMdLuvl9mJOjR6ezjz+cHT6BWNmqxJBJdHy0ST5TTHAk5Eok7IjFqB6hPsXoO90SPXFzxRukz9gwSp3XWcyI0YjiY+S6YGONGq09fRtwDxF9W6/mXnmKSzRqJhGkYCLpHbVyWuNmsksfurjGdWqqauyspJK7NMx7jJpeu5gaazeYa9V00XlohaP1dWSw5qsEHW8y50jOZgHSTqHaIBH3xC9z8PT4Yw8cha9n+/Er1Uazgwx6Hmmly8MrVqkiR2ri2UE/hvh9jrNAwYMGAMo6gBJmZzDCVHecf1l11MrEO2kIQtsrHY/P1OEhkZfSL0/a3+Nf7v5/jhTqTpFmJ1jnBHedj/AEbMPpZmLMutAVamYjbiqO4OE/0s3+//APg818b/ALnxGPGqKp1JaR3fs/fU9ankyRtm2XtfbQa9RXtxu88GuNULOgzch1oAdQ/V0bAIqx8DWNF8USKyQIgDSPMBERIU0MEdi2pQSPIriqN6qOxvGd9QnSVHSXMhEdSrv7JmRpUiibKhRQPJ2Fb7DFy650/LZcRTxxwwyRygoVg1FyVdClRjWbVmO3GmzsDjrwWZRk5237LfWxy4xwvHLfbW9/uM7n1BO/uWZQO9PRKkA0exRFsADwSaF44M82kMcwQCocXLmBsxAGxguzY25og1WOIOraHMix+c6t/Z88a1VdWPL7o4qvTCcfUVAoRmu326MGfPl+G4O9Cr5ra6x0eMUvbXzRw548lh8NHRNKs1GQxRP3O6XDRkyBVGpV00Q5oDfWDeMr+kxS3VJ9PmBEdAb/2a3xjRelRw5uaWSdIpHWONBG8DroUGQhgJRZ1FmFgV9XXIxmnjxRD1GZYVESqE06AFAuNboCq5/jjW91eJZNMqMxdZUZdJq6DUAKG9kkD8bHGOMrI4zSlnaKQybvGoZlYmrVQQCbPAPxwpLm9EyMwOlSTYqzfwva8J5OUyZtWUzKXk2MP60av7tVvv+V4hlkTXXxKV1Pm5pwk8sREsWinQLqZfMbBv1o7b4b5ONfZ5CVGqyFOknhQa1em2/wCBvbDrxFkXRQzzZ19M0kQGbJ+wF86WTsbr8MR0I+qY2R723cVQdlO6e8244HwGENhPclMqkUkyqgVqi3pNi4r0077XuFvc1yBhvFAhjhIQX3NJZl2NlqB41Db+6eKscFWTKHu0I5HJTZV0owCFQPcsE6R6jfUK5XHMMI7MNrs024IQ2PMK07MwFHk15jfpixUlvCXQ4sx1Jo5VHbRO4UClQ1aAAV5C2116188WDJrk85Ocmenw5e1Y2KEoobFe2pQb/F/wOIjwb1BIOozy5hgiiEBmpqBZ4VHO9WRv+PGLZ4XycSZhWifJAm7TLTSUw0nfs6tBN6d62F4Ayvp2uP2hxmjAsSASERCTWDIqgaCa96jhPrmVd8zOJc0ZniQFpGiCE0OCuobC1F7k6htQvDvII4fNSJNmI+2LIy66nfVKFqtS7C759MN+vZeb2mZBmJnZEAdpiUd1AJPl1HUg+Hz4xT1i/qjfp0LFBsW2vYcD+WNL+jrOQx9MzqTMrF5W0xGQIzAxxqACDqHm+0u45G4xmnT5WCDldq2NWPnjTfo6jRulZ4zFYwsrVIV1aQIo2DUNyL+yKJ4G+LalSwZr2iMt3MxWitR705A2vkQVwb+QIJ5x7pzGrT3yDqK/rZ+RV/2HHmUXwSwANnEI/jfLGTvExl/j2c1V+UXpur8i719kfDHEnjTLEkl1ssW/V5zltN/a2HlU1wCoIo4r1Ico38UxH+nL5MsnTJxFNDLmpFKMJEjdp3pHHvAxuiAEhGFncURXmOGHUoVzGYzEmXVdIcKzrmJAJGEaEsERGGwKrsbJU7YU8LdcgzeYhiEiEQo7JH2pgW2C+/IapQT5edxwFOJyXoM6SytA8ISVw+l1a1OhEItTRHkB4HJxdKE/S1Rz1qc4eS1Z8P8A9KaIRQa9ioYDv5myrGgdPZvcn4YXHS2ZW0gMF2I9rnF+UNWrtbWGG4+OJ5vCs5AH1GyqgozghVIKiw17Ec88/E4Vj8P5pQwRsuuvnaUgHSFBClvQKuwobfO8T0qHsr5HPlnx/BYejSo2XhaNdKNEhRf7qlQQPwFDD3DbpmUEMMcQJIjRUBPJCgC/4Yc4g6AwYMGAMxzGWmhnmuCQ3PI6lQCCruzAg38Gr4gg/fhT2uT9mm4PoPiDXPG2/wAcReYgyzT5ozrCZO/NZkCltnOm7393SBe1V6Y6fJ9PvaPLEXv5V49K2/448Gr0lUlo932r8Ht01UcI6rZdj/IdWys88UkUeXl1yRGNdQUCymkWb2F4tfiHoroIZUknm7UoZ0LKfL23SwKFkFx68Xii+Istkhl5WgSAOEcoUC6wwB00edQOmiN7xc/FwnKZcZsZfsmcawCxB+rkK6g401rC8/a0+uOigqaoVbJ2s7676dmhw+EXNpZ+Htp+SGzuVLuz6JgWFUUJWvJ9nUB9g787j4Y6SIh1btSGpNe8VndSPe1Xdte91Qr5e57JZPR9XFlrse6kF1e9ahpuvjjnJZLKW+uLLVq8pKwcfIAXt8yb524x4yq0cnoy4tdX/wCJ4d422ZOdC6dJLPLMe9ChjjQHyAsVaRm2IbYB1325OM18fkR9TmBPcKhL7lG7jXmgB/8ATF/8NIy5qcZFcuE7URcbhdWqbcBBWqgLveguKD4/v9JS+0UDSau1Z/s1qtX4fxx9Hgsvi0cqdrbPc7KXoqxUfaFE8dkLpJJJJAFjbzDcYRhXu5wBO64eWh22IkIJ5ViDuBvvewO/rhzGF78N8aiTzdAc7AmxudhyMNlgEmc0GPUrSkFA2iwT/fPu7b7/AAx1M1RM+IOkdlQxGbUieSIDMOG1KgUh0pVoG/mNuThtA1ZWQBzud0UG/s+8f7tAH04IvC/WuhxRAGKAxuZpEUd4SmRFAKuAOL3/ACxFxSvo0LZWTzUBeoLvY+IGnkfA4RegluWCVE7/AJV/sSSaUjnY7kDf3K+YHGG8DfU5cgChOPRdjbHm9XqNjtsPjvEd+QkMC1lLBUVaCySNNeXYm+NjjvJylWQtq0rT/Gk51AHbTzvxzixUkc6tNnht+qXgAf2+X9ASB/rjjFj7y9uInJLl5lfLtrXKvEQ/tFOA5X3e2Y/XlyLN1ipHOhZXcRho2jAdCCFaPSvwoqthWVvSlOHbda0ksEzBZAGHezDSIm6srGPQtgHQw1HTek0dsAc5PJF5M06nNXFZCZRqke5QtcG1F3x6Yb9bifL5ieLRmZQEAJzDMWqidR0ijHZsXwRdjHvSem90zlo5ZJI4wyxpII2Ys6g2SD6HVxhfP5aPLz5qKmRe2NHdlViTRIcMKv1AVd/vFjFL+UaeqMemZmk2APl0nULr5j5/PF/8E9IbN9KzyxNJ3O46KgkKo7dqM0V4N3Vn5emKF04poGq/d20173zv05xePDYzB6L1H2dkr6zUNLmQntJekqwry16HE2RW7VmhllfDefRZF9hlOsAe9GAN7utW5w5yPRc/EAB0+VgHLUzx1Wllr3v8V38RjKuhRqXYZjUF0eUkSkBtS70m96ddel1eJjqgyXafsLIHI8oPfsNrPBPl06aO/oR63jBYWC2uezPw/iZ3zKOvc/dyal9HHhrORZ9Zp8u0aLG9sxTctQAADE3yfwxruMF/9nJZfac1qD6O0vN1erbna6v+ON6xtTpqEcqPNxeLqYqq6tS13x3BgwYMXOYMGDBgAwYMGAMtzckk2YmLTMKmkQBUiICo5QDdCTst7nkngcd/ot/9+/B/soPQgf3ON9z6VhDqUYkzGYaKHSolcH+kSLZVtLNpApdTAmh8b5Jwg3TpBzH/APFS+n4emPFqTmpy852v2tO7RHrwhBwj5vsXZHX5sOs93LRvLHOdccbSLccNWoJF/V8eX0PB9MWzxJ1kukMSJNF3ZQrM0NeUI70C6lbJQDji633xSs/CI4mkmg1xBSzJ7TL51W9Qqt7AIo7HjF68W9QgkiijRklkeUCPTLpKEK7FtSWwpVYUBvqo7E43oSk6NR576PXXTTvV+848ckkrRy6Pj7FTztxu621Kt62MCqT9Xt+pJB+svitvy6NB9BZr7mj+xP2lUH9TRY6tWm9gGuiKx3KrqSpY2tWBNmDzxwhsn4DHuh7Ua93LBR7RPuVNN9n0/meBjzFVnZee+s+Pd8TyLv2v5Jvw/wBQbLzywHuyp245F0xAlSzSK19tRsQi8j44zjx9U3U5mAKagn60FKqMcg8f+uNJ8J5mOGaZJiqSFI27jTFtakyAKNdVpIY0P7+M2+kZu51OcxkSAhK0ebiNboj/AFtj28I26EW5Xdt/7Oqn6K7SnyZQNNGLILGrXnbex/r8DxiO6hBpkdNzTEebk7+vzw/lSTupoALE0qkA7/Ag7G/nhhnA3cfue/qOr7/XHUaB03MtBKk0R0uhtTQ2NEf/ANnDxevZnXFIZmMkKssbtuwDar8x3J87UTxt8MOPCvRPa5ilkBF1kBSdQDKCNiKu+cXLxJ4KgMRbLwtAUDOxJkfUApOnzHbejfyxyVcZQpzyTlqdFPD1JxzR295RV69mRIkveYyRxGJXO7BTqHvclhram5G3wwDr2Y7gl7rdwQdjX9rRv9rnVv73OG8EcR7WpyNTkSUPdXy0Rtzu3x44x70/LJJIEeURqb87VW3HJHOOqyMLsXPXsx3Gl7zdxoRCX+0UGn7XOqlHm55wHr2Y7kkveYSSxrG7jZiq6APMNwT21sjc7/HHuc6WolWOGdZdVeZaoEkitifl+eEF6ZKXKIhdl5C0a3rkbYWIzCPU8y2YkaWY6natRIG5Chb++gML9Jy0REmuhS2u4G9GvXfeh688eobTwsjFXUqw5B5HrhxkMiZRIQwHbXUb+A/1/EYAkemZcafeVfLq8x5PwHzxov0edQkg6fmuzDLbTE95e1pjLJGtkOwNj3tlYcc8YzjpsDFNgW21bDgfyxpH0edRhi6bnEmeNmklbRC8gRn1RxqAPtAFttSgnmtxiVvuQy15eRnk0LLmKBfW3tO0egKRquPnz0QPdr1wlls3qUMZpwO0shIzNgWU9e3x9YQG9WjYUKvCYik1KntR1MWCjuZ3fSATXm35FH1vbBFHIwBGabdQ+8mdGx019rnzoa5AYHjEkDyPqMkOYAjGbmXuvE0bFCXqMOJF7miqNrsxBBvexU1+nJf+b83+eW/8/EBk8ymWzKHNyr9uMPJNMBG1atlmbSdSqfMN9trDHFj/AOU2S/bct++j/wA2AE/05L/zfm/zy3/n4P05L/zfm/zy3/n4U/5TZL9ty376P/Ng/wCU2S/bct++j/zYAgut9bzDyRQomYygZXcuwy5LaNFKvmkA9+za+go4gY+t5kgH27MgMBWpMsLJrb+r7VdkmttxfpM+KuqwTvCmVljlmGtg0c6jQg0hrpZLDEpsV9LsVvWTmXuu6LK3QnslaJ49ksigTjyMXOaq2VS2i01+yZzVW82jJOTqmYGn/wC0MwS0gj2XKUCV1WT2Pd+frtXNYsPhzqUxEySyGUxy6VdgoYgxxvvoCrYLkWANq+808tKLJetwCe8eSLo/0T0Xc/Ac1i1+D3RUmWRD3BN9YxfXqPbjIIbSlDQUWtI3U88lgZ1HVs6mbTbXu5SFFvNrIRn8IZgSytDPEFkd3AeNiw7hLMLDgHcmjQ2r78eHwvnTv7Tl/wBy3+f1xdsGO54Si221v3s9BYmqklf+Cg53wTmpo2ikzMIRlKnTE1hW2Onz1e5r0vEl44gy8GWGYZ44BBIr6zGWBsGPSVSmNiQ8cGjwMWzFR+lTpD5vps0MbRqxKG5G0r5XVjbHYbDF44enGLilo9ylWrKr6buZ9J40yMh1HOxkgVYy+cGkWDtTeXcLuPlgHjDIin9sj2YlWOWzmxbzNVttfwHoT6HFZ6B4QzWW1fW5F9RU/wBcQbqHAv4jzk18VX7i7614fzmYiMbSZBSxUsRnEo6VUXp9CSt36WQBjH/L8Pa2X6v8nP0ocGnfR/mstnWnzCTR5ggJGQIWQIF1sDUlkltZ3G3lxn30jnR1OcINAAjortzGt1X+t8WL6HvBUuXizHdzIGt1r2WYMPKD7xAIvzcffiuePvqupSrZkKhP1vmu4xydr/8ATHRCnGnDLBaLsNIpLRFMnJMqApqG/Onfbckt5dufNttvthnn2JkcldJ1Hbbb8Rt+W2JE5tVnjJIGk2bDUPhxvX3Yj+oyh5ZGBsM5INVdn4UK/IfcMWLIuf0O/wBcl/6uf/HHjUOt/wBWn/8AyZP/AAHGD+HuuS5OXuQkWRpawDa2CQL4PlG+LX4h+kp5o+3l4zFqsOXKtakEEDYUd+cfN+EfBFfEYtVoNW03bvp8DaE0o2OfAngyLN5VpZLLFigOojRQHmAGxPm+1Y2G2Kj0zQs3niaVRqGhRZPzr5c4mPDXjafJwtDGiMCSylr8rEbkj7Q2G23B33xBZPPPFJ3IyA2+9A887HHsYeOIVWo6rvFvyfdqVlJOKSRKSyRnMIY4GgUabVhW4Y77njj19MS/huce0zszAahd2oB8xPoSPyOKzm+rSyuHkNsAACNqok+nrZw0zMxc6m3PqTveO25lYkPE7A5qUg2LXj/orhplBLTdrXVebSTx86+4/wAcNsOMpmzHqoA6lKmyw/4EfxsYgkkunyNoHptWx5GNQ+jaNW6XnjMdCiZqcLqIAijIIUbsb+yOeMZl0zM0mwB8uk6hf4j5/PGh/R70/v5DNFDJrSYgKJXRGKpG1MthTd1bD4XtiVuQy0QNm0LMsIDNqs+zve9XX9L8o8o2FVXphOOLMgUsG2gL+ok90VW/td/YUXyQgHAwjl+p5dX7jRsxBcoDJkwFLhRbAZnzny73zZ4wnB1CFVA0mxEsd6sl9nt717Vx9UDV7FmPrQkgl+ixs2ZQZgad5HROy6hnb3/M00gFBidAC3d/ZOJbN9cy6SPGIXkZCA/bisKSA1auLplO3xGILIRrnMzqUSIoZpHZZogRa6FUdmZ2s6iSfKvl4vlr1OL2ds1A4crMxZHMsTEq8SIb7kqtYZW59K3+FopN6lZtpaFi/wCUEP7LP+5x43iKACzlZwBz9QT/AAFk/hilSmMggA+4FpjliNiTdd8eY3vwPKmw01h7lOpqgkqMs0jEimyyk3dA/X0TwNW18nF8seTPPPgmvFjx/wBGmhZdTB9CiN27iOFJPk3FaUNnbzVyRisCCl0iGhVbRZgbaWX0HwdvzxMZzoj5WPJuTJJ24TFIDKCFJWOiokZRpuMjbfcbVdQIyiij5yQFHmaEg6Qwor3qIOofgCL3x4eLg3Vfm76LXyvs0UqJ5thzIrE2YySasmPM70CK/JmHzs4s/hJEZZnaTztNbrpZNBEcahafc2qq1/48VNEAFab3iPmEBsx1vff5NAfAfA3i3eFsq7LNKV0rLNqQFlJIEUaX5Sw95G9cMFGUautOytv5Xdy3+oUk82xbcGDBj1zpDFE+mNCcgDRKrOhb4AeYWflZH8MXvEZ11SVjQMyh5VVihINbkgMNxdem9YiSumjSjU6dSM0r2afyPndJsuYtJZA+uwfgtGwdvU6fU/h6rrmsp26ITXoO4/vbBb44BY+u6jc3tt3V+mrFGXV5ydSjfMzUNTAEm3A2u+RhLpWSEryq/tKds0D7TPTjU6gjzcUgP4n0onk8TXJ78v8AEVR+ot77v9sUT6H45jLmWy3bC6IwzOrFSQZDQKkbgH+IxD+P7/SUvtBBNJq7Qr+zWqDE/LnGsRztlsy8aJmZ0MUbABg+hi0gJ1SOG8wVdrI8vp65N49+t6lMxUwlgliUgEUg50lgL+/1x0RgoQy32PFxWIeIryqtWbexU2RTNECFNk3r4r5/Ic/hiMzygSOAAAGNUAP4AkD7gSMSEuSEk0a3Ws0SATx6gAEn8MR2bh0OyC6ViBYo18x6H5YsYDsZfeH+iyeZbrUfrdrtfLsPXa9jjhoPJKfZ3Glq1ajUW48rCtz6WSOcM9R+J2x5fz5xIJL2X6xB7JLut6NRt/8AEDp2Hyo4QaH6pm7DinruajpXjykVufnfrxhrqPxOPLwFiU9k+t0+xy+5fa1nVz716ePSqw2WH6pW7Dm3ruajpbc+UCtj879MNdR+Jx4D6XgCS9l+sceyS7LejWbT/ETp3HyoY46VmY0WXuCyyUnlB33+J25/1WHeT8M5qQalUURYYutOD8CCR+dYZ5DKo3d7hIKIStMo8w9N+eOBufTEAf8ATimgagT5dtJGzfP5c40DwTDK3TM5oaLtCQ91WjZmI0R6qIcADR6FT684z7pmXGn3gvl1b+p+H340T6P8/LB0/NCGCY65iTMhh0xFkjWyHcNYHm2RhuOeMFuQyzZfrGXL2+eygjUvYEuWJksLpCnUNIvXV78XhPL9bhCjVnMrfaW/rspZe0v1q9pb3qmWt+Huey+mVooxmXYEaR7TMNQ0qbJugLbTf+BuarHJjXXp1zEdxksZmbaig+PPnLHjaNvwsQIZfNd7NRjJ5jLPIskp1AJJpiIOxWKQUt9sAlhZXdQcNxmYY582udmy6zGYEk6Y9S9mIKyrIxOnYi7ItT9wkcvmpITl5IkzMvdaRGhEqvYXVpdTM6qPcuw24f7WxwyzOYkmObmkGYjaJyEh7ukqFiRgp7LlSWZibtve+VC8N9DKrbLqRL9RjCge1ZYntoLEuVvX9s77Vx+T7brh3B1XKaZe7PlaJYAGTLkad+NJsg/AixxvyeJHIHM48gbfMz8kkaedmFCxZrWo3w7yMJk7vmzMZRiFJzEpuiRdFqvYGiPtD03Oupi8thDMiWNOntn5Ye2ICBqjKaX0R0HZ5GBeg44B2b54Z9Q6hBr+qnymilsa4NX9pqok1f6vn1r0vGj9DmM2Vgkkos8KM22xLKCdvvOHns6/3V/IY8bE+D1Wq9TN2Wta5pOjmle5mWT6hldTa5svppdOp8v8Nx5Tvv67c7Chic8IEN7S0FGM5jYx1pP1MINEbHcEbeoPreLj7Ov91fyGO1QDgVhhfB6oVHUUr6WsTTo5JXudYMGDHomwYhfFRuOOMKC0sqopLOoQgM+q0IawEPBHPNYmsV7xxmo4csMxLMIRBIrhyjSCzaAGNSGYHWRsRV36YAhM3kJImRXzABe9PnzxuqvjM/4h/oHHmV6fLIVCzXqTWDrz1EXXPtNX8sVxvpJyzkMc9AxTgjIZq1si9xPtZC4IfpGy0YBXPQgbjUchm99R1HzGfcknVvubvAF16HIuWnljnaMM0aOJTJJbDVIuj652ICkE7NX1h2Hrln0inudTmMbdwME06KPEa3RH+tsaP4H6ll+oNLmBPHmWULEQIGjCAFmHlkZiSxY73XlArnGc/SR5OpzhBoAEdaduY1vj/W+IfcCk5zLs0igMBd1ZoChZ3wwmjKsyt7wJB+8c4lllcTxFV1EGwNRW9t/MOK5xHZ6+4+oUdRsXdfK/WvjgWQhjqKMswVRbE0B8ScSXhzxFNkZe7l9Gv/GCRwRwCPicI+2mbMiWXTbOurgLtQ+1Yqh63iAJQpFsr93XdEKFO+sCgOSdN/jWPX9nGxMwYbEEKKIDbfH3go/72POnn+kelW4PmCjSVa6fhSVsA7CyOMTUsqqmboSGwEBoEpcSipDRABoDm7Qi7u7EXIWSFGvsa20hmbVpFKKo7H5m/wAMNcOOm19bdfqmq9PNjiwd/uo/PC2X7fb80dtT+azyQAhq/skN+eIFxXpWcmRJO1P2wo1abrURv5R/e2/Ec4a5bLNKWNgUCxJDff6A1+NDEjkyhGbKDQvb8qlm+e3NMduDf3jDDIwysJDESAF89NVg+h+N/DEEkj0zLsU2tttX3D+Qxo/0edRhh6bnEleJnklbRDI4UvqjjUCveon1UXzW+M1yDtoF7bVt6jGofRz2/wBFZ9sw3bjWVyZANRVRFGdQFbkHevwxKIJXPdPaIsJM6RoIB8/UOSAaH9L3NMp2/vACztjv9EyatBzbg6im79Q5BUcjOcW6C/8AF9+IBfpHyrSdwZ2EyAE2On5mxsLP9Y+Cjf4KPgMe/wDL7Ki5PbI9m1Fj0/NGmJHqcxtug2+Kj1GJILR0oplZIJsxOjJOhEcksmYGi1D+7mJnALKK20kVW+9Meowe1z5iXLPGqK4XVG+YPeIjQ6z2sxEl7hOCfILPoFvAvXcvnpVWPNRyjKp5Y1y0kVBhosmSR9QA2oVziezPhyXuyvBmERZWDlHh102lUNESJsQgNEHcnf0FotJ6lJptaFH9lage+26K9Xn70tek/wBdrem2u/KcK5XprSa9GYV+2SrAtnqNWCP64drBHHpxxdnbwhMRRny/AX+qtwOB+v424wonhjMDUFzUK6rJ05Yg78n9dV7k8ck4vmiZ5Z/tif6LOJMvC6qEV4kYKOFBUED8Lr8MPcN8hlRFEkS3pjRUW+aUAC/nthxjI3DBgwYAMGDBgAxUPpX6W2Z6ZPCrxxklDqlcIg0up3c7Dj19axb8V/xg4VYHfZEzCs7HhRocAn4DUV39LGM603TpymleybtzYlK7MD6B4bmy2r+k9ObUVP8AXYhuocC+bHnJrbdVN7EF51rpWYzERjbMdOBYqWIzsdeVVFhfRiVu79SAMapnOvZVnjKZ2BVDecdxfMtXtvzqC8+hb44SynXYVZS+fgZQgBGtNz6tdA2TXrXyx4C8O1XG/Qfuu/8Aqa9JckF9DPg0wxZgy5lW1OteyZkkCgfeMZAvzbX88V7x6BD1OZVt9AT9aS93GOSxs/n6Y0jpk7z5uWTIzQ6RBGru0bSKSHkIUMrqNQBsiz7w4vfOPHoI6jKMyyu1JqMSlb+rWqVmavTk/HHs4as69CNSUWrrbt+xm1Z2Kg+bCzRk/ZNnmt+ON6v4en5Yj+oSh5XZeGckficP8xGrSxKeC2/N1+G49d8c9O6T7RmHhjdVAsg2CK1qo810R5hvZ+V7DHSBDJTEIwE4S2B0FLvcebVRquav0wospOZRjJ3TrXzqrC+OFABscbC8KR9HUx6zMK7evyrqFjQGSw1h1MqAhgCL4qiYpSRuNj8sAPOlqGzQBuiZL2XjS92JAV4/vD+NYl1KLHnFPlJWl1sI3/VeVSiUPUgJVGiGoijCRTRgDVCrH1JZvN5r3o+o8v8AHnB3o6rsLxV6n/u1fPx833/LC5Fj3pLUJud4W4DfEc6fT/pbYV6V1BYtWuBJbqtf2avjY83/AAw3nmU+4gj5umY2CbANngcYc5fpTPCZtaAXINJuz24+43/7dvv+GBJ30pm0ZggJRjIa7sXfu1929/LHPSc2kYlD354yor53/Hjn574eZLpE4jBDKi5iJmAq2cKR5FGkksQ6uAvI35WsdrkWyocSvGO4rKvmJ3UKbFKd/rAADpO5xAOOl5ohNgPd0mxf5fzxffBfQhnOlZ9Q7pJreNSZpUivtIbdFbSRvuWU7fIYofTWTQNQJ8tCjVN8/wCWLz4XgzEnR8+IGjKanDx9tmkY9pCQrBwB5a20t+PGHaLXsin9D8Iy5d2b2vprhk0lTnEH2lb8rQAj4E8c4lepdOzM0TxtmemAuunUM6vGotuPU0QL+V7k4YZWaILIH5IGny8G+ePh8x+PGHWSzOWUASDXTncJvp0t/EnSeT+Hry+NS9n9+R9DPwHSjfz6duEuP93wLV9B3hhspmMw75nKy6owoWCZZCPNdkDgcD8cbJjDvooQt1JGVTSxyaiAaF1Vn5n/AIY3HHRSm5xu1Y8fHYaOGrOnGeZK2q/thgwYMaHIGDBgwAYMGDABgwYMAGPKx7gwB5WCse4MAeVj53+laCSTrMscKuzuIwqpZLHtr6D8/lV4+icZxkO2PEOd113DlojFfNUNdfkv5H54gGO9a8JZ7LJ3czlnVDVvasBew1FWOn4b7emFfCORy8gzMmZaRUhjDfVtRNtxxvZC0PjWPojrTRDLzHMV2e23c1caaN3+GPnXwfncsiZiPOMyrNEq2qkkEG72B3Bo/hhYlO5L9NjyWbWZQ2cWSOF3USy6gVAsj12sKSvyHNbNfAfhmLOibutIvb0VoKj3tV3an+6MK9GzPTssJmXMSyyPE8aXCygBh+O5Nb3iW+h7jM/+6/8A9MASP+zPKf7yf/vJ/kwf7M8p/vJ/+8n+TF1wYmxFylf7M8p/vJ/+8n+TFS6X0tV6p7KJJFjSSUBg1MPIbN1QJCgHbcDGxYyGTPxwdZllmJEayyaqBPKMvA35ODJQ76TmshLme0kmdXuNpWQyinNaV4FiwAAfTbjFU6lG5zEkS65NMzqg3ZidWkUOSxCqNuaGLD0r9FQ5hZhmZmVG1JGYW2I4tq3A+4cC8P8A6MJ4X60ztXn77Qlv7zNYoHhu2ZP44gEB1Hwd1DLxGaXKyJGBbEMp0j4sqsSB8yNvWsar/wCz/wD1LMf9aP8A/FFi/wAhABLVpo3fFet/KsUb6C1X2XNmMVGc7J2/+hoj0/wrEkXuaTWCse4MAeVj3BgwAYMGDABgwYMAGDBgwAYMGDABgwYMAGDBgwAYp/jfwImeeOeKZsvmotkmT4bkAgEHazRBFajyDWLhgwBk/Vvo26pmUEeZ6uJEBB0mIgEjiwrDVXO94iP9h2Y/bYv3Tf58bfgwJuYh/sOzH7bF+6b/AD4nPDXgiTpncEkyy97TWlSunRfxJu9f8ManhpnunrLWona6r5//AEwIuVLBiyfoKL4v+Y/lg/QUXxf8x/LEkFbxUep/RFNmpXzC5uNBKxcKY2JF+l6hjUv0FF8X/MfyxIQRBFCjgCheIJRin+w7MftsX7pv8+PU+hHMggrnowQbBEbggjggh7B+eNuwYixNzLcz9HXVJ07Oa6yXhPvKIqLD4E6hq/7Vj4g40Dw90SLJwJl4FpEHryxO5Yn1YnfElgxJAYMGDABgwYMAGDBgwAYMGDABgwYMAGDBgwAYMGDABgwYMAGDBgwAYMGDABgwYMAGDBgwAYMGDABgwYMAGDBgwAYMGDABgwYMAGDBgwAYMGDABgwYMAf/2Q=="/>
          <p:cNvSpPr>
            <a:spLocks noChangeAspect="1" noChangeArrowheads="1"/>
          </p:cNvSpPr>
          <p:nvPr/>
        </p:nvSpPr>
        <p:spPr bwMode="auto">
          <a:xfrm>
            <a:off x="1323975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2" descr="C:\Users\Amarender Katkam\Desktop\Cyient IoT Experiments\Cyient\Day-2\Basic Shi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000" y="1744663"/>
            <a:ext cx="4648200" cy="4380035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8102600" y="3878263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Potentio</a:t>
            </a:r>
            <a:r>
              <a:rPr lang="en-US" dirty="0" smtClean="0"/>
              <a:t> Meter (AI)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42" idx="1"/>
          </p:cNvCxnSpPr>
          <p:nvPr/>
        </p:nvCxnSpPr>
        <p:spPr>
          <a:xfrm flipV="1">
            <a:off x="7264400" y="4201429"/>
            <a:ext cx="838200" cy="13403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02600" y="2811463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LED’s (DO or AO)</a:t>
            </a:r>
            <a:endParaRPr lang="en-US" dirty="0"/>
          </a:p>
        </p:txBody>
      </p:sp>
      <p:cxnSp>
        <p:nvCxnSpPr>
          <p:cNvPr id="45" name="Straight Arrow Connector 44"/>
          <p:cNvCxnSpPr>
            <a:endCxn id="44" idx="1"/>
          </p:cNvCxnSpPr>
          <p:nvPr/>
        </p:nvCxnSpPr>
        <p:spPr>
          <a:xfrm>
            <a:off x="7493000" y="3116263"/>
            <a:ext cx="609600" cy="1836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2600" y="4868863"/>
            <a:ext cx="1752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Push Buttons (DI)</a:t>
            </a:r>
            <a:endParaRPr lang="en-US" dirty="0"/>
          </a:p>
        </p:txBody>
      </p:sp>
      <p:cxnSp>
        <p:nvCxnSpPr>
          <p:cNvPr id="47" name="Straight Arrow Connector 46"/>
          <p:cNvCxnSpPr>
            <a:endCxn id="46" idx="1"/>
          </p:cNvCxnSpPr>
          <p:nvPr/>
        </p:nvCxnSpPr>
        <p:spPr>
          <a:xfrm>
            <a:off x="6045200" y="4411663"/>
            <a:ext cx="2057400" cy="64186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6" idx="1"/>
          </p:cNvCxnSpPr>
          <p:nvPr/>
        </p:nvCxnSpPr>
        <p:spPr>
          <a:xfrm>
            <a:off x="4749800" y="4487863"/>
            <a:ext cx="3352800" cy="56566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02600" y="5478463"/>
            <a:ext cx="1752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LDR (AI)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9" idx="1"/>
          </p:cNvCxnSpPr>
          <p:nvPr/>
        </p:nvCxnSpPr>
        <p:spPr>
          <a:xfrm>
            <a:off x="6045200" y="5097463"/>
            <a:ext cx="2057400" cy="56566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45000" y="3497263"/>
            <a:ext cx="1981200" cy="381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950200" y="2049463"/>
            <a:ext cx="1905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Output from Arduino for LED’s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426200" y="2506663"/>
            <a:ext cx="1447800" cy="9906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49600" y="4335463"/>
            <a:ext cx="609600" cy="9233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 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68400" y="4487863"/>
            <a:ext cx="1905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Input to Arduino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25600" y="3116263"/>
            <a:ext cx="1143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5V/3.3V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6" idx="3"/>
          </p:cNvCxnSpPr>
          <p:nvPr/>
        </p:nvCxnSpPr>
        <p:spPr>
          <a:xfrm>
            <a:off x="2768600" y="3300929"/>
            <a:ext cx="609600" cy="42493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01800" y="3725863"/>
            <a:ext cx="838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8" idx="3"/>
          </p:cNvCxnSpPr>
          <p:nvPr/>
        </p:nvCxnSpPr>
        <p:spPr>
          <a:xfrm>
            <a:off x="2540000" y="3910529"/>
            <a:ext cx="762000" cy="4393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30600" y="6088063"/>
            <a:ext cx="3429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Active Low Logic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 DIGITAL OUTPUT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1200"/>
            <a:ext cx="4775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5905500" cy="8381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  <a:latin typeface="Ubuntu"/>
              </a:rPr>
              <a:t>Configure a digital pin as output pin and control the state of the pin</a:t>
            </a:r>
            <a:endParaRPr lang="en-US" dirty="0">
              <a:solidFill>
                <a:srgbClr val="0070C0"/>
              </a:solidFill>
              <a:latin typeface="Ubuntu"/>
            </a:endParaRPr>
          </a:p>
        </p:txBody>
      </p:sp>
      <p:pic>
        <p:nvPicPr>
          <p:cNvPr id="5" name="Picture 2" descr="C:\Users\Amarender Katkam\Desktop\Cyient IoT Experiments\Cyient\Day-2\Basic Shi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00" y="1562099"/>
            <a:ext cx="2470631" cy="2328096"/>
          </a:xfrm>
          <a:prstGeom prst="rect">
            <a:avLst/>
          </a:prstGeom>
          <a:noFill/>
        </p:spPr>
      </p:pic>
      <p:pic>
        <p:nvPicPr>
          <p:cNvPr id="6" name="Picture 5" descr="http://docs.thinger.io/arduino/assets/nodemc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697345" y="2839051"/>
            <a:ext cx="3159510" cy="17272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flipV="1">
            <a:off x="8051800" y="2416629"/>
            <a:ext cx="1588589" cy="72572"/>
          </a:xfrm>
          <a:prstGeom prst="line">
            <a:avLst/>
          </a:prstGeom>
          <a:ln w="57150">
            <a:solidFill>
              <a:srgbClr val="FFF2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8051800" y="2628900"/>
            <a:ext cx="1130300" cy="660400"/>
          </a:xfrm>
          <a:prstGeom prst="bent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7835900" y="859247"/>
            <a:ext cx="5905500" cy="8381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  <a:latin typeface="Ubuntu"/>
              </a:rPr>
              <a:t>Circuit Diagram</a:t>
            </a:r>
            <a:endParaRPr lang="en-US" dirty="0">
              <a:solidFill>
                <a:srgbClr val="0070C0"/>
              </a:solidFill>
              <a:latin typeface="Ubuntu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621519" y="2400298"/>
            <a:ext cx="235132" cy="300446"/>
          </a:xfrm>
          <a:prstGeom prst="line">
            <a:avLst/>
          </a:prstGeom>
          <a:ln w="539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737600" y="2726147"/>
            <a:ext cx="44450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37600" y="2726147"/>
            <a:ext cx="0" cy="69922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51800" y="3425371"/>
            <a:ext cx="685800" cy="0"/>
          </a:xfrm>
          <a:prstGeom prst="line">
            <a:avLst/>
          </a:prstGeom>
          <a:ln w="412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7" y="0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Ubuntu" pitchFamily="34" charset="0"/>
              </a:rPr>
              <a:t>BENEFITS OF IOT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6206" y="862149"/>
            <a:ext cx="10687594" cy="5314814"/>
          </a:xfrm>
        </p:spPr>
        <p:txBody>
          <a:bodyPr>
            <a:normAutofit/>
          </a:bodyPr>
          <a:lstStyle/>
          <a:p>
            <a:r>
              <a:rPr lang="en-US" sz="4000" dirty="0"/>
              <a:t>Technical </a:t>
            </a:r>
            <a:r>
              <a:rPr lang="en-US" sz="4000" dirty="0" smtClean="0"/>
              <a:t>Optimization</a:t>
            </a:r>
          </a:p>
          <a:p>
            <a:r>
              <a:rPr lang="en-US" sz="4000" dirty="0"/>
              <a:t>Improved Data </a:t>
            </a:r>
            <a:r>
              <a:rPr lang="en-US" sz="4000" dirty="0" smtClean="0"/>
              <a:t>Collection</a:t>
            </a:r>
          </a:p>
          <a:p>
            <a:r>
              <a:rPr lang="en-US" sz="4000" dirty="0" smtClean="0"/>
              <a:t>Improved Performance</a:t>
            </a:r>
          </a:p>
          <a:p>
            <a:r>
              <a:rPr lang="en-US" sz="4000" dirty="0"/>
              <a:t>Improved Customer </a:t>
            </a:r>
            <a:r>
              <a:rPr lang="en-US" sz="4000" dirty="0" smtClean="0"/>
              <a:t>Engagement</a:t>
            </a:r>
          </a:p>
          <a:p>
            <a:r>
              <a:rPr lang="en-US" sz="4000" dirty="0" smtClean="0"/>
              <a:t>New revenue streams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979715"/>
            <a:ext cx="3816533" cy="3908108"/>
          </a:xfrm>
          <a:prstGeom prst="ellipse">
            <a:avLst/>
          </a:prstGeom>
          <a:ln>
            <a:noFill/>
          </a:ln>
          <a:effectLst>
            <a:glow rad="584200">
              <a:schemeClr val="accent1">
                <a:alpha val="82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92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DIGITAL INPUT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838200"/>
            <a:ext cx="6159500" cy="8381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  <a:latin typeface="Ubuntu"/>
              </a:rPr>
              <a:t>Configure a digital pin as input pin and read the state of the pin</a:t>
            </a:r>
            <a:endParaRPr lang="en-US" dirty="0">
              <a:solidFill>
                <a:srgbClr val="0070C0"/>
              </a:solidFill>
              <a:latin typeface="Ubuntu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75" y="1676399"/>
            <a:ext cx="426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Amarender Katkam\Desktop\Cyient IoT Experiments\Cyient\Day-2\Basic Shi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2696" y="2008630"/>
            <a:ext cx="2401360" cy="2262822"/>
          </a:xfrm>
          <a:prstGeom prst="rect">
            <a:avLst/>
          </a:prstGeom>
          <a:noFill/>
        </p:spPr>
      </p:pic>
      <p:pic>
        <p:nvPicPr>
          <p:cNvPr id="6" name="Picture 2" descr="http://docs.thinger.io/arduino/assets/nodemc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616917" y="2704706"/>
            <a:ext cx="3070924" cy="1678772"/>
          </a:xfrm>
          <a:prstGeom prst="rect">
            <a:avLst/>
          </a:prstGeom>
          <a:noFill/>
        </p:spPr>
      </p:pic>
      <p:cxnSp>
        <p:nvCxnSpPr>
          <p:cNvPr id="7" name="Elbow Connector 6"/>
          <p:cNvCxnSpPr/>
          <p:nvPr/>
        </p:nvCxnSpPr>
        <p:spPr>
          <a:xfrm>
            <a:off x="7872617" y="2624717"/>
            <a:ext cx="1627909" cy="825967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872617" y="3038938"/>
            <a:ext cx="1627909" cy="101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872617" y="3194259"/>
            <a:ext cx="1627909" cy="10110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44796" y="1063160"/>
            <a:ext cx="2107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"/>
              </a:rPr>
              <a:t>Circuit Diagram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72617" y="2496457"/>
            <a:ext cx="2258354" cy="0"/>
          </a:xfrm>
          <a:prstGeom prst="line">
            <a:avLst/>
          </a:prstGeom>
          <a:ln w="444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130971" y="2496458"/>
            <a:ext cx="130629" cy="54248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06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 SERIAL MONITOR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762000"/>
            <a:ext cx="115062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316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 SERIAL MONITOR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914400"/>
            <a:ext cx="110363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127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 ANALOG OUTPUT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10464800" cy="486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231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 ANALOG OUTPUT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0" y="954976"/>
            <a:ext cx="4457700" cy="507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C:\Users\Amarender Katkam\Desktop\Cyient IoT Experiments\Cyient\Day-2\Basic Shi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0200" y="1981949"/>
            <a:ext cx="2682551" cy="2527789"/>
          </a:xfrm>
          <a:prstGeom prst="rect">
            <a:avLst/>
          </a:prstGeom>
          <a:noFill/>
        </p:spPr>
      </p:pic>
      <p:pic>
        <p:nvPicPr>
          <p:cNvPr id="17" name="Picture 2" descr="http://docs.thinger.io/arduino/assets/nodemc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370862" y="2452338"/>
            <a:ext cx="3964876" cy="2514600"/>
          </a:xfrm>
          <a:prstGeom prst="rect">
            <a:avLst/>
          </a:prstGeom>
          <a:noFill/>
        </p:spPr>
      </p:pic>
      <p:cxnSp>
        <p:nvCxnSpPr>
          <p:cNvPr id="21" name="Elbow Connector 20"/>
          <p:cNvCxnSpPr/>
          <p:nvPr/>
        </p:nvCxnSpPr>
        <p:spPr>
          <a:xfrm>
            <a:off x="6438900" y="2171700"/>
            <a:ext cx="3136900" cy="1638300"/>
          </a:xfrm>
          <a:prstGeom prst="bentConnector3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8585200" y="3124200"/>
            <a:ext cx="990600" cy="121643"/>
          </a:xfrm>
          <a:prstGeom prst="bentConnector3">
            <a:avLst/>
          </a:prstGeom>
          <a:ln w="25400">
            <a:solidFill>
              <a:srgbClr val="FF0000">
                <a:alpha val="8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585200" y="3245843"/>
            <a:ext cx="901700" cy="24789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8445500" y="2445059"/>
            <a:ext cx="1739900" cy="664382"/>
          </a:xfrm>
          <a:prstGeom prst="bentConnector3">
            <a:avLst>
              <a:gd name="adj1" fmla="val 79927"/>
            </a:avLst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193077" y="936290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1721457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LAB-1.5: ANALOG INPUT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 descr="Image result for analog to digital convers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282700"/>
            <a:ext cx="3619500" cy="1143001"/>
          </a:xfrm>
          <a:prstGeom prst="rect">
            <a:avLst/>
          </a:prstGeom>
          <a:noFill/>
        </p:spPr>
      </p:pic>
      <p:pic>
        <p:nvPicPr>
          <p:cNvPr id="4" name="Picture 4" descr="Image result for analog to digital convers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1574800"/>
            <a:ext cx="4467225" cy="3524251"/>
          </a:xfrm>
          <a:prstGeom prst="rect">
            <a:avLst/>
          </a:prstGeom>
          <a:noFill/>
        </p:spPr>
      </p:pic>
      <p:pic>
        <p:nvPicPr>
          <p:cNvPr id="5" name="Picture 6" descr="Analog to Digital Conversion Proces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5951" y="3336925"/>
            <a:ext cx="4721149" cy="2047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936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 ANALOG INPUT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1"/>
            <a:ext cx="518160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521" t="32954" r="6874" b="19429"/>
          <a:stretch/>
        </p:blipFill>
        <p:spPr>
          <a:xfrm>
            <a:off x="6280150" y="1828800"/>
            <a:ext cx="5422900" cy="38606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0877" y="12758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1271437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INTEGRATE SENSORS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1136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Ubuntu"/>
                <a:cs typeface="Times New Roman" pitchFamily="18" charset="0"/>
              </a:rPr>
              <a:t>The DHT11 is a basic, ultra low-cost </a:t>
            </a:r>
            <a:r>
              <a:rPr lang="en-US" sz="2400" b="1" dirty="0" smtClean="0">
                <a:solidFill>
                  <a:srgbClr val="0070C0"/>
                </a:solidFill>
                <a:latin typeface="Ubuntu"/>
                <a:cs typeface="Times New Roman" pitchFamily="18" charset="0"/>
              </a:rPr>
              <a:t>digital temperature and humidity sensor</a:t>
            </a:r>
            <a:r>
              <a:rPr lang="en-US" sz="2400" b="1" dirty="0" smtClean="0">
                <a:latin typeface="Ubuntu"/>
                <a:cs typeface="Times New Roman" pitchFamily="18" charset="0"/>
              </a:rPr>
              <a:t>.</a:t>
            </a:r>
            <a:r>
              <a:rPr lang="en-US" sz="2400" dirty="0" smtClean="0">
                <a:latin typeface="Ubuntu"/>
                <a:cs typeface="Times New Roman" pitchFamily="18" charset="0"/>
              </a:rPr>
              <a:t> It uses a </a:t>
            </a:r>
            <a:r>
              <a:rPr lang="en-US" sz="2400" b="1" dirty="0" smtClean="0">
                <a:solidFill>
                  <a:srgbClr val="0070C0"/>
                </a:solidFill>
                <a:latin typeface="Ubuntu"/>
                <a:cs typeface="Times New Roman" pitchFamily="18" charset="0"/>
              </a:rPr>
              <a:t>resistive type humidity sensor </a:t>
            </a:r>
            <a:r>
              <a:rPr lang="en-US" sz="2400" dirty="0" smtClean="0">
                <a:latin typeface="Ubuntu"/>
                <a:cs typeface="Times New Roman" pitchFamily="18" charset="0"/>
              </a:rPr>
              <a:t>and </a:t>
            </a:r>
            <a:r>
              <a:rPr lang="en-US" sz="2400" b="1" dirty="0" smtClean="0">
                <a:solidFill>
                  <a:srgbClr val="0070C0"/>
                </a:solidFill>
                <a:latin typeface="Ubuntu"/>
                <a:cs typeface="Times New Roman" pitchFamily="18" charset="0"/>
              </a:rPr>
              <a:t>a thermistor </a:t>
            </a:r>
            <a:r>
              <a:rPr lang="en-US" sz="2400" dirty="0" smtClean="0">
                <a:latin typeface="Ubuntu"/>
                <a:cs typeface="Times New Roman" pitchFamily="18" charset="0"/>
              </a:rPr>
              <a:t>to measure the surrounding air, and spits out a digital signal on the data pin (no analog input pins needed.</a:t>
            </a:r>
            <a:endParaRPr lang="en-US" sz="2400" dirty="0">
              <a:latin typeface="Ubuntu"/>
              <a:cs typeface="Times New Roman" pitchFamily="18" charset="0"/>
            </a:endParaRPr>
          </a:p>
        </p:txBody>
      </p:sp>
      <p:pic>
        <p:nvPicPr>
          <p:cNvPr id="4" name="Content Placeholder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6175" y="2366614"/>
            <a:ext cx="4286250" cy="3476625"/>
          </a:xfrm>
          <a:prstGeom prst="rect">
            <a:avLst/>
          </a:prstGeom>
        </p:spPr>
      </p:pic>
      <p:pic>
        <p:nvPicPr>
          <p:cNvPr id="5" name="Picture 2" descr="http://www.rlocman.ru/i/Image/2012/09/06/DHT11_Pi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0" y="2804386"/>
            <a:ext cx="2438400" cy="2795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215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723900"/>
            <a:ext cx="7781925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INTEGRATE SENSORS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1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 INTEGRATE SENSORS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762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Ubuntu"/>
                <a:cs typeface="Times New Roman" pitchFamily="18" charset="0"/>
              </a:rPr>
              <a:t>Working Principle</a:t>
            </a:r>
            <a:endParaRPr lang="en-US" sz="2400" b="1" dirty="0">
              <a:solidFill>
                <a:srgbClr val="0070C0"/>
              </a:solidFill>
              <a:latin typeface="Ubuntu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1087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Ubuntu"/>
                <a:cs typeface="Times New Roman" pitchFamily="18" charset="0"/>
              </a:rPr>
              <a:t>Communication process can be separated into three stages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latin typeface="Ubuntu"/>
                <a:cs typeface="Times New Roman" pitchFamily="18" charset="0"/>
              </a:rPr>
              <a:t>Request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latin typeface="Ubuntu"/>
                <a:cs typeface="Times New Roman" pitchFamily="18" charset="0"/>
              </a:rPr>
              <a:t>Response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latin typeface="Ubuntu"/>
                <a:cs typeface="Times New Roman" pitchFamily="18" charset="0"/>
              </a:rPr>
              <a:t>Data processing</a:t>
            </a:r>
            <a:endParaRPr lang="en-US" sz="2400" dirty="0">
              <a:latin typeface="Ubuntu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2971800"/>
            <a:ext cx="11531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Send a “Start” Signal to the DHT-11 (Set the </a:t>
            </a:r>
            <a:r>
              <a:rPr lang="en-US" b="1" dirty="0" smtClean="0">
                <a:latin typeface="Ubuntu"/>
              </a:rPr>
              <a:t>pin to LOW for 18uS</a:t>
            </a:r>
            <a:r>
              <a:rPr lang="en-US" dirty="0" smtClean="0">
                <a:latin typeface="Ubuntu"/>
              </a:rPr>
              <a:t> and then </a:t>
            </a:r>
            <a:r>
              <a:rPr lang="en-US" b="1" dirty="0" smtClean="0">
                <a:latin typeface="Ubuntu"/>
              </a:rPr>
              <a:t>set it high for at least 20 </a:t>
            </a:r>
            <a:r>
              <a:rPr lang="en-US" b="1" dirty="0" err="1" smtClean="0">
                <a:latin typeface="Ubuntu"/>
              </a:rPr>
              <a:t>uS</a:t>
            </a:r>
            <a:r>
              <a:rPr lang="en-US" dirty="0" smtClean="0">
                <a:latin typeface="Ubuntu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Wait for the DHT-11 to respond with a </a:t>
            </a:r>
            <a:r>
              <a:rPr lang="en-US" b="1" dirty="0" smtClean="0">
                <a:latin typeface="Ubuntu"/>
              </a:rPr>
              <a:t>LOW signal for 80 </a:t>
            </a:r>
            <a:r>
              <a:rPr lang="en-US" b="1" dirty="0" err="1" smtClean="0">
                <a:latin typeface="Ubuntu"/>
              </a:rPr>
              <a:t>uS</a:t>
            </a:r>
            <a:r>
              <a:rPr lang="en-US" b="1" dirty="0" smtClean="0">
                <a:latin typeface="Ubuntu"/>
              </a:rPr>
              <a:t> </a:t>
            </a:r>
            <a:r>
              <a:rPr lang="en-US" dirty="0" smtClean="0">
                <a:latin typeface="Ubuntu"/>
              </a:rPr>
              <a:t>followed by a </a:t>
            </a:r>
            <a:r>
              <a:rPr lang="en-US" b="1" dirty="0" smtClean="0">
                <a:latin typeface="Ubuntu"/>
              </a:rPr>
              <a:t>HIGH signal for 80uS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Wait for the DHT-11 to send a “Start to transmit” signal (LOW for 50 microseconds)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Time the HIGH pulse from the DHT-11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If the signal width is between </a:t>
            </a:r>
            <a:r>
              <a:rPr lang="en-US" b="1" dirty="0" smtClean="0">
                <a:latin typeface="Ubuntu"/>
              </a:rPr>
              <a:t>26 and 28 </a:t>
            </a:r>
            <a:r>
              <a:rPr lang="en-US" b="1" dirty="0" err="1" smtClean="0">
                <a:latin typeface="Ubuntu"/>
              </a:rPr>
              <a:t>uS</a:t>
            </a:r>
            <a:r>
              <a:rPr lang="en-US" b="1" dirty="0" smtClean="0">
                <a:latin typeface="Ubuntu"/>
              </a:rPr>
              <a:t>, record a 0</a:t>
            </a:r>
            <a:r>
              <a:rPr lang="en-US" dirty="0" smtClean="0">
                <a:latin typeface="Ubuntu"/>
              </a:rPr>
              <a:t> for that bit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If the signal </a:t>
            </a:r>
            <a:r>
              <a:rPr lang="en-US" b="1" dirty="0" smtClean="0">
                <a:latin typeface="Ubuntu"/>
              </a:rPr>
              <a:t>width is 70 </a:t>
            </a:r>
            <a:r>
              <a:rPr lang="en-US" b="1" dirty="0" err="1" smtClean="0">
                <a:latin typeface="Ubuntu"/>
              </a:rPr>
              <a:t>uS</a:t>
            </a:r>
            <a:r>
              <a:rPr lang="en-US" b="1" dirty="0" smtClean="0">
                <a:latin typeface="Ubuntu"/>
              </a:rPr>
              <a:t>, record a 1 </a:t>
            </a:r>
            <a:r>
              <a:rPr lang="en-US" dirty="0" smtClean="0">
                <a:latin typeface="Ubuntu"/>
              </a:rPr>
              <a:t>for that bit</a:t>
            </a:r>
          </a:p>
          <a:p>
            <a:pPr marL="800100" lvl="1" indent="-342900">
              <a:buFont typeface="Wingdings" pitchFamily="2" charset="2"/>
              <a:buChar char="q"/>
            </a:pPr>
            <a:endParaRPr lang="en-US" dirty="0" smtClean="0">
              <a:latin typeface="Ubuntu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dirty="0" smtClean="0">
                <a:latin typeface="Ubuntu"/>
              </a:rPr>
              <a:t>Repeat steps 3 and 4 until 40 bits of data have been transmitted (</a:t>
            </a:r>
            <a:r>
              <a:rPr lang="en-US" b="1" dirty="0" smtClean="0">
                <a:solidFill>
                  <a:srgbClr val="0070C0"/>
                </a:solidFill>
                <a:latin typeface="Ubuntu"/>
              </a:rPr>
              <a:t>2 bytes for Temperature, 2 bytes for Humidity</a:t>
            </a:r>
            <a:r>
              <a:rPr lang="en-US" b="1" dirty="0" smtClean="0">
                <a:latin typeface="Ubuntu"/>
              </a:rPr>
              <a:t> </a:t>
            </a:r>
            <a:r>
              <a:rPr lang="en-US" dirty="0" smtClean="0">
                <a:latin typeface="Ubuntu"/>
              </a:rPr>
              <a:t>and </a:t>
            </a:r>
            <a:r>
              <a:rPr lang="en-US" b="1" dirty="0" smtClean="0">
                <a:solidFill>
                  <a:srgbClr val="0070C0"/>
                </a:solidFill>
                <a:latin typeface="Ubuntu"/>
              </a:rPr>
              <a:t>1 byte for the Checksum</a:t>
            </a:r>
            <a:r>
              <a:rPr lang="en-US" dirty="0" smtClean="0">
                <a:latin typeface="Ubuntu"/>
              </a:rPr>
              <a:t>)</a:t>
            </a:r>
            <a:endParaRPr lang="en-US" dirty="0"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95143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998" y="709488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Electrical </a:t>
            </a:r>
            <a:endParaRPr lang="en-US" sz="2800" b="1" dirty="0"/>
          </a:p>
        </p:txBody>
      </p:sp>
      <p:sp>
        <p:nvSpPr>
          <p:cNvPr id="5" name="Down Arrow 4"/>
          <p:cNvSpPr/>
          <p:nvPr/>
        </p:nvSpPr>
        <p:spPr>
          <a:xfrm rot="16200000">
            <a:off x="5403997" y="432608"/>
            <a:ext cx="381000" cy="10769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26796" y="709488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IOT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389910" y="0"/>
            <a:ext cx="4620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APPLICATIONS </a:t>
            </a:r>
            <a:r>
              <a:rPr lang="en-US" sz="3200" b="1" dirty="0">
                <a:solidFill>
                  <a:schemeClr val="bg1"/>
                </a:solidFill>
                <a:latin typeface="Ubuntu" pitchFamily="34" charset="0"/>
              </a:rPr>
              <a:t>OF </a:t>
            </a:r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IoT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2" y="1888476"/>
            <a:ext cx="3590857" cy="366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50" y="1817524"/>
            <a:ext cx="691222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4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Ubuntu" pitchFamily="34" charset="0"/>
              </a:rPr>
              <a:t>INTEGRATE SENSORS</a:t>
            </a:r>
            <a:endParaRPr lang="en-US" sz="32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112141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906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87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7" y="1290880"/>
            <a:ext cx="6753497" cy="478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10170" b="9810"/>
          <a:stretch/>
        </p:blipFill>
        <p:spPr>
          <a:xfrm>
            <a:off x="9514115" y="1883856"/>
            <a:ext cx="2677885" cy="3563356"/>
          </a:xfrm>
          <a:prstGeom prst="rect">
            <a:avLst/>
          </a:prstGeom>
        </p:spPr>
      </p:pic>
      <p:pic>
        <p:nvPicPr>
          <p:cNvPr id="8" name="Picture 7" descr="Medical Dispens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812317"/>
            <a:ext cx="4049486" cy="3987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81448" y="644549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AUTOMATION</a:t>
            </a:r>
            <a:endParaRPr lang="en-US" sz="2800" b="1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5402579" y="561222"/>
            <a:ext cx="381000" cy="6988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2510" y="644549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IOT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40734" y="0"/>
            <a:ext cx="5177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Ubuntu" pitchFamily="34" charset="0"/>
              </a:rPr>
              <a:t>APPLICATIONS OF IoT</a:t>
            </a:r>
          </a:p>
        </p:txBody>
      </p:sp>
    </p:spTree>
    <p:extLst>
      <p:ext uri="{BB962C8B-B14F-4D97-AF65-F5344CB8AC3E}">
        <p14:creationId xmlns:p14="http://schemas.microsoft.com/office/powerpoint/2010/main" val="33097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582" y="748575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Mechanical</a:t>
            </a:r>
            <a:endParaRPr lang="en-US" sz="2800" b="1" dirty="0"/>
          </a:p>
        </p:txBody>
      </p:sp>
      <p:sp>
        <p:nvSpPr>
          <p:cNvPr id="5" name="Down Arrow 4"/>
          <p:cNvSpPr/>
          <p:nvPr/>
        </p:nvSpPr>
        <p:spPr>
          <a:xfrm rot="16200000">
            <a:off x="5892969" y="690498"/>
            <a:ext cx="381000" cy="6393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3156" y="748575"/>
            <a:ext cx="23622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IOT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177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Ubuntu" pitchFamily="34" charset="0"/>
              </a:rPr>
              <a:t>APPLICATIONS OF IoT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5" y="2506254"/>
            <a:ext cx="3309665" cy="27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586105"/>
            <a:ext cx="7707086" cy="454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063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6" y="757040"/>
            <a:ext cx="10882648" cy="5404409"/>
          </a:xfrm>
          <a:prstGeom prst="rect">
            <a:avLst/>
          </a:prstGeom>
          <a:solidFill>
            <a:schemeClr val="bg1"/>
          </a:solidFill>
          <a:effectLst>
            <a:glow rad="12700">
              <a:schemeClr val="accent1">
                <a:alpha val="41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746973" y="2985305"/>
            <a:ext cx="1996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Smart Parking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Smart Roads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Emergency Response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6082" y="4237149"/>
            <a:ext cx="214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Weather Monitoring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Forest Fire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Air Pollution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1599" y="2985305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Smart Grids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Systems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Prognostics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3198" y="5664316"/>
            <a:ext cx="169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Smart Irrigation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Green House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581" y="5745951"/>
            <a:ext cx="2421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Shipment Monitoring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Remote vehicle Diagnostics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Fleet Tracking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93426" y="1068340"/>
            <a:ext cx="2596345" cy="380005"/>
          </a:xfrm>
          <a:prstGeom prst="rect">
            <a:avLst/>
          </a:prstGeom>
          <a:solidFill>
            <a:srgbClr val="FFF2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HOME AUTOMATION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60158" y="1564060"/>
            <a:ext cx="2359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Smart Lighting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Smart Appliance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Smart Security Systems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3715" y="3816302"/>
            <a:ext cx="2423886" cy="338554"/>
          </a:xfrm>
          <a:prstGeom prst="rect">
            <a:avLst/>
          </a:prstGeom>
          <a:solidFill>
            <a:srgbClr val="FFF26B"/>
          </a:solidFill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INDUSTRIES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9500" y="4324133"/>
            <a:ext cx="2578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Machine Diagnosis</a:t>
            </a:r>
          </a:p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Indoor Air Quality Monitoring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3406" y="2674414"/>
            <a:ext cx="192907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Internet </a:t>
            </a:r>
          </a:p>
          <a:p>
            <a:pPr algn="ctr"/>
            <a:r>
              <a:rPr lang="en-US" sz="3200" b="0" cap="none" spc="0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</a:p>
          <a:p>
            <a:pPr algn="ctr"/>
            <a:r>
              <a:rPr lang="en-US" sz="3200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endParaRPr lang="en-US" sz="3200" b="0" cap="none" spc="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art 13"/>
          <p:cNvSpPr/>
          <p:nvPr/>
        </p:nvSpPr>
        <p:spPr>
          <a:xfrm>
            <a:off x="5390653" y="1407108"/>
            <a:ext cx="831940" cy="728677"/>
          </a:xfrm>
          <a:prstGeom prst="heart">
            <a:avLst/>
          </a:prstGeom>
          <a:solidFill>
            <a:srgbClr val="FFF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1582" y="1109551"/>
            <a:ext cx="2705818" cy="307777"/>
          </a:xfrm>
          <a:prstGeom prst="rect">
            <a:avLst/>
          </a:prstGeom>
          <a:solidFill>
            <a:srgbClr val="FFF26B"/>
          </a:solidFill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&amp; LIFE STYLE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56477" y="154061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Wearable Electronics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Health &amp; Fitness Monitoring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15" y="-36201"/>
            <a:ext cx="9247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APPLICATIONS IN DIFFERENT SECTORS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31" y="457199"/>
            <a:ext cx="10515600" cy="177801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IoT </a:t>
            </a:r>
            <a:r>
              <a:rPr lang="en-US" sz="3600" b="1" dirty="0">
                <a:solidFill>
                  <a:schemeClr val="bg1"/>
                </a:solidFill>
                <a:latin typeface="Ubuntu" pitchFamily="34" charset="0"/>
              </a:rPr>
              <a:t>ARCHITECTURE</a:t>
            </a:r>
            <a:br>
              <a:rPr lang="en-US" sz="3600" b="1" dirty="0">
                <a:solidFill>
                  <a:schemeClr val="bg1"/>
                </a:solidFill>
                <a:latin typeface="Ubuntu" pitchFamily="34" charset="0"/>
              </a:rPr>
            </a:b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762000"/>
            <a:ext cx="1144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Ubuntu" pitchFamily="34" charset="0"/>
              </a:rPr>
              <a:t>IoT TECHNOLOGY STACK</a:t>
            </a:r>
            <a:endParaRPr lang="en-US" sz="3600" b="1" dirty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641" y="2338352"/>
            <a:ext cx="488632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e result for IOT HARDWARE STA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8534" y="646331"/>
            <a:ext cx="8216537" cy="1692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0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8833</TotalTime>
  <Words>894</Words>
  <Application>Microsoft Office PowerPoint</Application>
  <PresentationFormat>Widescreen</PresentationFormat>
  <Paragraphs>202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Ubuntu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Smartbridge</cp:lastModifiedBy>
  <cp:revision>98</cp:revision>
  <dcterms:created xsi:type="dcterms:W3CDTF">2018-12-25T01:34:39Z</dcterms:created>
  <dcterms:modified xsi:type="dcterms:W3CDTF">2020-04-18T14:40:57Z</dcterms:modified>
</cp:coreProperties>
</file>